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71" r:id="rId2"/>
    <p:sldId id="272" r:id="rId3"/>
    <p:sldId id="273" r:id="rId4"/>
    <p:sldId id="274" r:id="rId5"/>
    <p:sldId id="275" r:id="rId6"/>
    <p:sldId id="276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16.wmf"/><Relationship Id="rId1" Type="http://schemas.openxmlformats.org/officeDocument/2006/relationships/image" Target="../media/image69.wmf"/><Relationship Id="rId4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16.wmf"/><Relationship Id="rId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FBBCF-C771-408A-97DB-031AF0E93902}" type="datetimeFigureOut">
              <a:rPr lang="zh-TW" altLang="en-US" smtClean="0"/>
              <a:t>2018/10/15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307E2-876A-453E-ACA2-6A94CFC91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317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46EC411-78D3-4DC6-9E68-8375B02EA32D}" type="datetime1">
              <a:rPr lang="zh-TW" altLang="en-US" sz="1000" smtClean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2018/10/15</a:t>
            </a:fld>
            <a:endParaRPr lang="en-US" altLang="zh-TW" sz="1000" smtClea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F8F3D06-780E-4C16-BAD0-B87C2D9890D0}" type="slidenum">
              <a:rPr lang="en-US" altLang="zh-TW" sz="1000" smtClean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2</a:t>
            </a:fld>
            <a:endParaRPr lang="en-US" altLang="zh-TW" sz="1000" smtClea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1913" y="738188"/>
            <a:ext cx="6543675" cy="3681412"/>
          </a:xfrm>
          <a:ln cap="flat"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1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ds=</a:t>
            </a:r>
            <a:r>
              <a:rPr lang="en-US" altLang="zh-TW" dirty="0" err="1"/>
              <a:t>prData</a:t>
            </a:r>
            <a:r>
              <a:rPr lang="en-US" altLang="zh-TW" dirty="0"/>
              <a:t>('iris');</a:t>
            </a:r>
          </a:p>
          <a:p>
            <a:r>
              <a:rPr lang="en-US" altLang="zh-TW" dirty="0" err="1"/>
              <a:t>ds.input</a:t>
            </a:r>
            <a:r>
              <a:rPr lang="en-US" altLang="zh-TW" dirty="0"/>
              <a:t>=</a:t>
            </a:r>
            <a:r>
              <a:rPr lang="en-US" altLang="zh-TW" dirty="0" err="1"/>
              <a:t>ds.input</a:t>
            </a:r>
            <a:r>
              <a:rPr lang="en-US" altLang="zh-TW" dirty="0"/>
              <a:t>(3:4, :);</a:t>
            </a:r>
          </a:p>
          <a:p>
            <a:r>
              <a:rPr lang="en-US" altLang="zh-TW" dirty="0"/>
              <a:t>figure; </a:t>
            </a:r>
            <a:r>
              <a:rPr lang="en-US" altLang="zh-TW" dirty="0" err="1"/>
              <a:t>dsScatterPlot</a:t>
            </a:r>
            <a:r>
              <a:rPr lang="en-US" altLang="zh-TW" dirty="0"/>
              <a:t>(ds);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0456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ds=</a:t>
            </a:r>
            <a:r>
              <a:rPr lang="en-US" altLang="zh-TW" dirty="0" err="1"/>
              <a:t>prData</a:t>
            </a:r>
            <a:r>
              <a:rPr lang="en-US" altLang="zh-TW" dirty="0"/>
              <a:t>('iris');</a:t>
            </a:r>
          </a:p>
          <a:p>
            <a:r>
              <a:rPr lang="en-US" altLang="zh-TW" dirty="0" err="1"/>
              <a:t>ds.input</a:t>
            </a:r>
            <a:r>
              <a:rPr lang="en-US" altLang="zh-TW" dirty="0"/>
              <a:t>=</a:t>
            </a:r>
            <a:r>
              <a:rPr lang="en-US" altLang="zh-TW" dirty="0" err="1"/>
              <a:t>ds.input</a:t>
            </a:r>
            <a:r>
              <a:rPr lang="en-US" altLang="zh-TW" dirty="0"/>
              <a:t>(3:4, :);</a:t>
            </a:r>
          </a:p>
          <a:p>
            <a:r>
              <a:rPr lang="en-US" altLang="zh-TW" dirty="0" smtClean="0"/>
              <a:t>[</a:t>
            </a:r>
            <a:r>
              <a:rPr lang="en-US" altLang="zh-TW" dirty="0" err="1" smtClean="0"/>
              <a:t>qcPrm</a:t>
            </a:r>
            <a:r>
              <a:rPr lang="en-US" altLang="zh-TW" dirty="0"/>
              <a:t>, </a:t>
            </a:r>
            <a:r>
              <a:rPr lang="en-US" altLang="zh-TW" dirty="0" err="1"/>
              <a:t>logLike</a:t>
            </a:r>
            <a:r>
              <a:rPr lang="en-US" altLang="zh-TW" dirty="0"/>
              <a:t>, </a:t>
            </a:r>
            <a:r>
              <a:rPr lang="en-US" altLang="zh-TW" dirty="0" err="1"/>
              <a:t>recogRate</a:t>
            </a:r>
            <a:r>
              <a:rPr lang="en-US" altLang="zh-TW" dirty="0"/>
              <a:t>, </a:t>
            </a:r>
            <a:r>
              <a:rPr lang="en-US" altLang="zh-TW" dirty="0" err="1"/>
              <a:t>hitIndex</a:t>
            </a:r>
            <a:r>
              <a:rPr lang="en-US" altLang="zh-TW" dirty="0" smtClean="0"/>
              <a:t>]=</a:t>
            </a:r>
            <a:r>
              <a:rPr lang="en-US" altLang="zh-TW" dirty="0" err="1" smtClean="0"/>
              <a:t>qcTrain</a:t>
            </a:r>
            <a:r>
              <a:rPr lang="en-US" altLang="zh-TW" dirty="0" smtClean="0"/>
              <a:t>(ds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figure; </a:t>
            </a:r>
            <a:r>
              <a:rPr lang="en-US" altLang="zh-TW" dirty="0" err="1" smtClean="0"/>
              <a:t>qcPlot</a:t>
            </a:r>
            <a:r>
              <a:rPr lang="en-US" altLang="zh-TW" dirty="0" smtClean="0"/>
              <a:t>(ds</a:t>
            </a:r>
            <a:r>
              <a:rPr lang="en-US" altLang="zh-TW" dirty="0"/>
              <a:t>, </a:t>
            </a:r>
            <a:r>
              <a:rPr lang="en-US" altLang="zh-TW" dirty="0" err="1" smtClean="0"/>
              <a:t>qcPrm</a:t>
            </a:r>
            <a:r>
              <a:rPr lang="en-US" altLang="zh-TW" dirty="0"/>
              <a:t>, '2dPdf</a:t>
            </a:r>
            <a:r>
              <a:rPr lang="en-US" altLang="zh-TW" dirty="0" smtClean="0"/>
              <a:t>');</a:t>
            </a:r>
          </a:p>
          <a:p>
            <a:r>
              <a:rPr lang="en-US" altLang="zh-TW" dirty="0" err="1" smtClean="0"/>
              <a:t>ds.hitIndex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hitIndex</a:t>
            </a:r>
            <a:r>
              <a:rPr lang="en-US" altLang="zh-TW" dirty="0" smtClean="0"/>
              <a:t>;</a:t>
            </a:r>
            <a:r>
              <a:rPr lang="en-US" altLang="zh-TW" dirty="0"/>
              <a:t> </a:t>
            </a:r>
            <a:r>
              <a:rPr lang="en-US" altLang="zh-TW" dirty="0" smtClean="0"/>
              <a:t>         % </a:t>
            </a:r>
            <a:r>
              <a:rPr lang="en-US" altLang="zh-TW" dirty="0"/>
              <a:t>Attach </a:t>
            </a:r>
            <a:r>
              <a:rPr lang="en-US" altLang="zh-TW" dirty="0" err="1"/>
              <a:t>hitIndex</a:t>
            </a:r>
            <a:r>
              <a:rPr lang="en-US" altLang="zh-TW" dirty="0"/>
              <a:t> to DS for plotting</a:t>
            </a:r>
          </a:p>
          <a:p>
            <a:r>
              <a:rPr lang="en-US" altLang="zh-TW" dirty="0"/>
              <a:t>figure; </a:t>
            </a:r>
            <a:r>
              <a:rPr lang="en-US" altLang="zh-TW" dirty="0" err="1"/>
              <a:t>qcPlot</a:t>
            </a:r>
            <a:r>
              <a:rPr lang="en-US" altLang="zh-TW" dirty="0"/>
              <a:t>(ds, </a:t>
            </a:r>
            <a:r>
              <a:rPr lang="en-US" altLang="zh-TW" dirty="0" err="1"/>
              <a:t>qcPrm</a:t>
            </a:r>
            <a:r>
              <a:rPr lang="en-US" altLang="zh-TW" dirty="0"/>
              <a:t>, '</a:t>
            </a:r>
            <a:r>
              <a:rPr lang="en-US" altLang="zh-TW" dirty="0" err="1"/>
              <a:t>decBoundary</a:t>
            </a:r>
            <a:r>
              <a:rPr lang="en-US" altLang="zh-TW" dirty="0"/>
              <a:t>');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819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098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100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94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362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201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ds=</a:t>
            </a:r>
            <a:r>
              <a:rPr lang="en-US" altLang="zh-TW" dirty="0" err="1"/>
              <a:t>prData</a:t>
            </a:r>
            <a:r>
              <a:rPr lang="en-US" altLang="zh-TW" dirty="0" smtClean="0"/>
              <a:t>(</a:t>
            </a:r>
            <a:r>
              <a:rPr lang="en-US" altLang="zh-TW" dirty="0"/>
              <a:t>'</a:t>
            </a:r>
            <a:r>
              <a:rPr lang="en-US" altLang="zh-TW" dirty="0" smtClean="0"/>
              <a:t>gender');</a:t>
            </a:r>
            <a:endParaRPr lang="en-US" altLang="zh-TW" dirty="0"/>
          </a:p>
          <a:p>
            <a:r>
              <a:rPr lang="en-US" altLang="zh-TW" dirty="0"/>
              <a:t>figure; </a:t>
            </a:r>
            <a:r>
              <a:rPr lang="en-US" altLang="zh-TW" dirty="0" err="1"/>
              <a:t>dsScatterPlot</a:t>
            </a:r>
            <a:r>
              <a:rPr lang="en-US" altLang="zh-TW" dirty="0"/>
              <a:t>(ds);</a:t>
            </a:r>
          </a:p>
          <a:p>
            <a:r>
              <a:rPr lang="en-US" altLang="zh-TW" dirty="0"/>
              <a:t>[</a:t>
            </a:r>
            <a:r>
              <a:rPr lang="en-US" altLang="zh-TW" dirty="0" err="1"/>
              <a:t>nbcPrm</a:t>
            </a:r>
            <a:r>
              <a:rPr lang="en-US" altLang="zh-TW" dirty="0"/>
              <a:t>, </a:t>
            </a:r>
            <a:r>
              <a:rPr lang="en-US" altLang="zh-TW" dirty="0" err="1"/>
              <a:t>logLike</a:t>
            </a:r>
            <a:r>
              <a:rPr lang="en-US" altLang="zh-TW" dirty="0"/>
              <a:t>, </a:t>
            </a:r>
            <a:r>
              <a:rPr lang="en-US" altLang="zh-TW" dirty="0" err="1"/>
              <a:t>recogRate</a:t>
            </a:r>
            <a:r>
              <a:rPr lang="en-US" altLang="zh-TW" dirty="0"/>
              <a:t>, </a:t>
            </a:r>
            <a:r>
              <a:rPr lang="en-US" altLang="zh-TW" dirty="0" err="1"/>
              <a:t>hitIndex</a:t>
            </a:r>
            <a:r>
              <a:rPr lang="en-US" altLang="zh-TW" dirty="0"/>
              <a:t>]=</a:t>
            </a:r>
            <a:r>
              <a:rPr lang="en-US" altLang="zh-TW" dirty="0" err="1"/>
              <a:t>nbcTrain</a:t>
            </a:r>
            <a:r>
              <a:rPr lang="en-US" altLang="zh-TW" dirty="0"/>
              <a:t>(ds);</a:t>
            </a:r>
          </a:p>
          <a:p>
            <a:r>
              <a:rPr lang="en-US" altLang="zh-TW" dirty="0"/>
              <a:t>figure; </a:t>
            </a:r>
            <a:r>
              <a:rPr lang="en-US" altLang="zh-TW" dirty="0" err="1"/>
              <a:t>nbcPlot</a:t>
            </a:r>
            <a:r>
              <a:rPr lang="en-US" altLang="zh-TW" dirty="0"/>
              <a:t>(ds, </a:t>
            </a:r>
            <a:r>
              <a:rPr lang="en-US" altLang="zh-TW" dirty="0" err="1"/>
              <a:t>nbcPrm</a:t>
            </a:r>
            <a:r>
              <a:rPr lang="en-US" altLang="zh-TW" dirty="0"/>
              <a:t>, '1dPdf');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6224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ds=</a:t>
            </a:r>
            <a:r>
              <a:rPr lang="en-US" altLang="zh-TW" dirty="0" err="1"/>
              <a:t>prData</a:t>
            </a:r>
            <a:r>
              <a:rPr lang="en-US" altLang="zh-TW" dirty="0" smtClean="0"/>
              <a:t>(</a:t>
            </a:r>
            <a:r>
              <a:rPr lang="en-US" altLang="zh-TW" dirty="0"/>
              <a:t>'</a:t>
            </a:r>
            <a:r>
              <a:rPr lang="en-US" altLang="zh-TW" dirty="0" smtClean="0"/>
              <a:t>gender');</a:t>
            </a:r>
            <a:endParaRPr lang="en-US" altLang="zh-TW" dirty="0"/>
          </a:p>
          <a:p>
            <a:r>
              <a:rPr lang="en-US" altLang="zh-TW" dirty="0" smtClean="0"/>
              <a:t>[</a:t>
            </a:r>
            <a:r>
              <a:rPr lang="en-US" altLang="zh-TW" dirty="0" err="1"/>
              <a:t>nbcPrm</a:t>
            </a:r>
            <a:r>
              <a:rPr lang="en-US" altLang="zh-TW" dirty="0"/>
              <a:t>, </a:t>
            </a:r>
            <a:r>
              <a:rPr lang="en-US" altLang="zh-TW" dirty="0" err="1"/>
              <a:t>logLike</a:t>
            </a:r>
            <a:r>
              <a:rPr lang="en-US" altLang="zh-TW" dirty="0"/>
              <a:t>, </a:t>
            </a:r>
            <a:r>
              <a:rPr lang="en-US" altLang="zh-TW" dirty="0" err="1"/>
              <a:t>recogRate</a:t>
            </a:r>
            <a:r>
              <a:rPr lang="en-US" altLang="zh-TW" dirty="0"/>
              <a:t>, </a:t>
            </a:r>
            <a:r>
              <a:rPr lang="en-US" altLang="zh-TW" dirty="0" err="1"/>
              <a:t>hitIndex</a:t>
            </a:r>
            <a:r>
              <a:rPr lang="en-US" altLang="zh-TW" dirty="0"/>
              <a:t>]=</a:t>
            </a:r>
            <a:r>
              <a:rPr lang="en-US" altLang="zh-TW" dirty="0" err="1"/>
              <a:t>nbcTrain</a:t>
            </a:r>
            <a:r>
              <a:rPr lang="en-US" altLang="zh-TW" dirty="0"/>
              <a:t>(ds);</a:t>
            </a:r>
          </a:p>
          <a:p>
            <a:r>
              <a:rPr lang="en-US" altLang="zh-TW" dirty="0"/>
              <a:t>figure; </a:t>
            </a:r>
            <a:r>
              <a:rPr lang="en-US" altLang="zh-TW" dirty="0" err="1"/>
              <a:t>nbcPlot</a:t>
            </a:r>
            <a:r>
              <a:rPr lang="en-US" altLang="zh-TW" dirty="0"/>
              <a:t>(ds, </a:t>
            </a:r>
            <a:r>
              <a:rPr lang="en-US" altLang="zh-TW" dirty="0" err="1"/>
              <a:t>nbcPrm</a:t>
            </a:r>
            <a:r>
              <a:rPr lang="en-US" altLang="zh-TW" dirty="0"/>
              <a:t>, '2dPdf</a:t>
            </a:r>
            <a:r>
              <a:rPr lang="en-US" altLang="zh-TW" dirty="0" smtClean="0"/>
              <a:t>');</a:t>
            </a:r>
          </a:p>
          <a:p>
            <a:r>
              <a:rPr lang="en-US" altLang="zh-TW" dirty="0" smtClean="0"/>
              <a:t>figure</a:t>
            </a:r>
            <a:r>
              <a:rPr lang="en-US" altLang="zh-TW" dirty="0"/>
              <a:t>; </a:t>
            </a:r>
            <a:r>
              <a:rPr lang="en-US" altLang="zh-TW" dirty="0" err="1"/>
              <a:t>nbcPlot</a:t>
            </a:r>
            <a:r>
              <a:rPr lang="en-US" altLang="zh-TW" dirty="0"/>
              <a:t>(ds, </a:t>
            </a:r>
            <a:r>
              <a:rPr lang="en-US" altLang="zh-TW" dirty="0" err="1"/>
              <a:t>nbcPrm</a:t>
            </a:r>
            <a:r>
              <a:rPr lang="en-US" altLang="zh-TW" dirty="0"/>
              <a:t>, '</a:t>
            </a:r>
            <a:r>
              <a:rPr lang="en-US" altLang="zh-TW" dirty="0" err="1"/>
              <a:t>decBoundary</a:t>
            </a:r>
            <a:r>
              <a:rPr lang="en-US" altLang="zh-TW" dirty="0"/>
              <a:t>');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47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ds=</a:t>
            </a:r>
            <a:r>
              <a:rPr lang="en-US" altLang="zh-TW" dirty="0" err="1" smtClean="0"/>
              <a:t>prData</a:t>
            </a:r>
            <a:r>
              <a:rPr lang="en-US" altLang="zh-TW" dirty="0"/>
              <a:t>('iris</a:t>
            </a:r>
            <a:r>
              <a:rPr lang="en-US" altLang="zh-TW" dirty="0" smtClean="0"/>
              <a:t>');</a:t>
            </a:r>
          </a:p>
          <a:p>
            <a:r>
              <a:rPr lang="en-US" altLang="zh-TW" dirty="0" err="1" smtClean="0"/>
              <a:t>ds.input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ds.input</a:t>
            </a:r>
            <a:r>
              <a:rPr lang="en-US" altLang="zh-TW" dirty="0" smtClean="0"/>
              <a:t>(3:4</a:t>
            </a:r>
            <a:r>
              <a:rPr lang="en-US" altLang="zh-TW" dirty="0"/>
              <a:t>, </a:t>
            </a:r>
            <a:r>
              <a:rPr lang="en-US" altLang="zh-TW" dirty="0" smtClean="0"/>
              <a:t>:);</a:t>
            </a:r>
          </a:p>
          <a:p>
            <a:r>
              <a:rPr lang="en-US" altLang="zh-TW" dirty="0" smtClean="0"/>
              <a:t>figure; </a:t>
            </a:r>
            <a:r>
              <a:rPr lang="en-US" altLang="zh-TW" dirty="0" err="1" smtClean="0"/>
              <a:t>dsScatterPlot</a:t>
            </a:r>
            <a:r>
              <a:rPr lang="en-US" altLang="zh-TW" dirty="0" smtClean="0"/>
              <a:t>(ds);</a:t>
            </a:r>
          </a:p>
          <a:p>
            <a:r>
              <a:rPr lang="en-US" altLang="zh-TW" dirty="0" smtClean="0"/>
              <a:t>[</a:t>
            </a:r>
            <a:r>
              <a:rPr lang="en-US" altLang="zh-TW" dirty="0" err="1"/>
              <a:t>nbcPrm</a:t>
            </a:r>
            <a:r>
              <a:rPr lang="en-US" altLang="zh-TW" dirty="0"/>
              <a:t>, </a:t>
            </a:r>
            <a:r>
              <a:rPr lang="en-US" altLang="zh-TW" dirty="0" err="1"/>
              <a:t>logLike</a:t>
            </a:r>
            <a:r>
              <a:rPr lang="en-US" altLang="zh-TW" dirty="0"/>
              <a:t>, </a:t>
            </a:r>
            <a:r>
              <a:rPr lang="en-US" altLang="zh-TW" dirty="0" err="1"/>
              <a:t>recogRate</a:t>
            </a:r>
            <a:r>
              <a:rPr lang="en-US" altLang="zh-TW" dirty="0"/>
              <a:t>, </a:t>
            </a:r>
            <a:r>
              <a:rPr lang="en-US" altLang="zh-TW" dirty="0" err="1"/>
              <a:t>hitIndex</a:t>
            </a:r>
            <a:r>
              <a:rPr lang="en-US" altLang="zh-TW" dirty="0"/>
              <a:t>]=</a:t>
            </a:r>
            <a:r>
              <a:rPr lang="en-US" altLang="zh-TW" dirty="0" err="1" smtClean="0"/>
              <a:t>nbcTrain</a:t>
            </a:r>
            <a:r>
              <a:rPr lang="en-US" altLang="zh-TW" dirty="0" smtClean="0"/>
              <a:t>(ds);</a:t>
            </a:r>
          </a:p>
          <a:p>
            <a:r>
              <a:rPr lang="en-US" altLang="zh-TW" dirty="0" smtClean="0"/>
              <a:t>figure; </a:t>
            </a:r>
            <a:r>
              <a:rPr lang="en-US" altLang="zh-TW" dirty="0" err="1" smtClean="0"/>
              <a:t>nbcPlot</a:t>
            </a:r>
            <a:r>
              <a:rPr lang="en-US" altLang="zh-TW" dirty="0" smtClean="0"/>
              <a:t>(ds, </a:t>
            </a:r>
            <a:r>
              <a:rPr lang="en-US" altLang="zh-TW" dirty="0" err="1"/>
              <a:t>nbcPrm</a:t>
            </a:r>
            <a:r>
              <a:rPr lang="en-US" altLang="zh-TW" dirty="0"/>
              <a:t>, '1dPdf');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594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36D00D7-DE23-4913-8EC0-B52EDF9E9530}" type="datetime1">
              <a:rPr lang="zh-TW" altLang="en-US" sz="1000" smtClean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2018/10/15</a:t>
            </a:fld>
            <a:endParaRPr lang="en-US" altLang="zh-TW" sz="1000" smtClea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DE92DB6-35EC-41F4-AD57-DCE51C74A47E}" type="slidenum">
              <a:rPr lang="en-US" altLang="zh-TW" sz="1000" smtClean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zh-TW" sz="1000" smtClea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1913" y="738188"/>
            <a:ext cx="6543675" cy="3681412"/>
          </a:xfrm>
          <a:ln cap="flat"/>
        </p:spPr>
      </p:sp>
      <p:sp>
        <p:nvSpPr>
          <p:cNvPr id="9221" name="Rectangle 2051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048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ds=</a:t>
            </a:r>
            <a:r>
              <a:rPr lang="en-US" altLang="zh-TW" dirty="0" err="1" smtClean="0"/>
              <a:t>prData</a:t>
            </a:r>
            <a:r>
              <a:rPr lang="en-US" altLang="zh-TW" dirty="0"/>
              <a:t>('iris');</a:t>
            </a:r>
          </a:p>
          <a:p>
            <a:r>
              <a:rPr lang="en-US" altLang="zh-TW" dirty="0" err="1" smtClean="0"/>
              <a:t>ds.input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ds.input</a:t>
            </a:r>
            <a:r>
              <a:rPr lang="en-US" altLang="zh-TW" dirty="0" smtClean="0"/>
              <a:t>(3:4</a:t>
            </a:r>
            <a:r>
              <a:rPr lang="en-US" altLang="zh-TW" dirty="0"/>
              <a:t>, :);</a:t>
            </a:r>
          </a:p>
          <a:p>
            <a:r>
              <a:rPr lang="en-US" altLang="zh-TW" dirty="0"/>
              <a:t>[</a:t>
            </a:r>
            <a:r>
              <a:rPr lang="en-US" altLang="zh-TW" dirty="0" err="1"/>
              <a:t>nbcPrm</a:t>
            </a:r>
            <a:r>
              <a:rPr lang="en-US" altLang="zh-TW" dirty="0"/>
              <a:t>, </a:t>
            </a:r>
            <a:r>
              <a:rPr lang="en-US" altLang="zh-TW" dirty="0" err="1"/>
              <a:t>logLike</a:t>
            </a:r>
            <a:r>
              <a:rPr lang="en-US" altLang="zh-TW" dirty="0"/>
              <a:t>, </a:t>
            </a:r>
            <a:r>
              <a:rPr lang="en-US" altLang="zh-TW" dirty="0" err="1"/>
              <a:t>recogRate</a:t>
            </a:r>
            <a:r>
              <a:rPr lang="en-US" altLang="zh-TW" dirty="0"/>
              <a:t>, </a:t>
            </a:r>
            <a:r>
              <a:rPr lang="en-US" altLang="zh-TW" dirty="0" err="1"/>
              <a:t>hitIndex</a:t>
            </a:r>
            <a:r>
              <a:rPr lang="en-US" altLang="zh-TW" dirty="0"/>
              <a:t>]=</a:t>
            </a:r>
            <a:r>
              <a:rPr lang="en-US" altLang="zh-TW" dirty="0" err="1" smtClean="0"/>
              <a:t>nbcTrain</a:t>
            </a:r>
            <a:r>
              <a:rPr lang="en-US" altLang="zh-TW" dirty="0" smtClean="0"/>
              <a:t>(ds);</a:t>
            </a:r>
            <a:endParaRPr lang="en-US" altLang="zh-TW" dirty="0"/>
          </a:p>
          <a:p>
            <a:r>
              <a:rPr lang="en-US" altLang="zh-TW" dirty="0" smtClean="0"/>
              <a:t>figure; </a:t>
            </a:r>
            <a:r>
              <a:rPr lang="en-US" altLang="zh-TW" dirty="0" err="1" smtClean="0"/>
              <a:t>nbcPlot</a:t>
            </a:r>
            <a:r>
              <a:rPr lang="en-US" altLang="zh-TW" dirty="0" smtClean="0"/>
              <a:t>(ds, </a:t>
            </a:r>
            <a:r>
              <a:rPr lang="en-US" altLang="zh-TW" dirty="0" err="1"/>
              <a:t>nbcPrm</a:t>
            </a:r>
            <a:r>
              <a:rPr lang="en-US" altLang="zh-TW" dirty="0"/>
              <a:t>, '2dPdf');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796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320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621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96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0889A49-3998-4BEF-9228-72F32495D902}" type="datetime1">
              <a:rPr lang="zh-TW" altLang="en-US" sz="1000" smtClean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2018/10/15</a:t>
            </a:fld>
            <a:endParaRPr lang="en-US" altLang="zh-TW" sz="1000" smtClea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23B09DF-4848-48A0-86D8-4DA56377F6E5}" type="slidenum">
              <a:rPr lang="en-US" altLang="zh-TW" sz="1000" smtClean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4</a:t>
            </a:fld>
            <a:endParaRPr lang="en-US" altLang="zh-TW" sz="1000" smtClea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1913" y="738188"/>
            <a:ext cx="6543675" cy="3681412"/>
          </a:xfrm>
          <a:ln cap="flat"/>
        </p:spPr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40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2164B34-C725-454D-AAE9-F0A9D5467D5B}" type="datetime1">
              <a:rPr lang="zh-TW" altLang="en-US" sz="1000" smtClean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2018/10/15</a:t>
            </a:fld>
            <a:endParaRPr lang="en-US" altLang="zh-TW" sz="1000" smtClea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4BFCEC2-1B03-4C65-A595-9E3C304623DA}" type="slidenum">
              <a:rPr lang="en-US" altLang="zh-TW" sz="1000" smtClean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zh-TW" sz="1000" smtClea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1913" y="738188"/>
            <a:ext cx="6543675" cy="3681412"/>
          </a:xfrm>
          <a:ln cap="flat"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519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2164B34-C725-454D-AAE9-F0A9D5467D5B}" type="datetime1">
              <a:rPr lang="zh-TW" altLang="en-US" sz="1000" smtClean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2018/10/15</a:t>
            </a:fld>
            <a:endParaRPr lang="en-US" altLang="zh-TW" sz="1000" smtClea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rgbClr val="FAFD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4BFCEC2-1B03-4C65-A595-9E3C304623DA}" type="slidenum">
              <a:rPr lang="en-US" altLang="zh-TW" sz="1000" smtClean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9</a:t>
            </a:fld>
            <a:endParaRPr lang="en-US" altLang="zh-TW" sz="1000" smtClean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1913" y="738188"/>
            <a:ext cx="6543675" cy="3681412"/>
          </a:xfrm>
          <a:ln cap="flat"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703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6993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115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ds=</a:t>
            </a:r>
            <a:r>
              <a:rPr lang="en-US" altLang="zh-TW" dirty="0" err="1"/>
              <a:t>prData</a:t>
            </a:r>
            <a:r>
              <a:rPr lang="en-US" altLang="zh-TW" dirty="0" smtClean="0"/>
              <a:t>(</a:t>
            </a:r>
            <a:r>
              <a:rPr lang="en-US" altLang="zh-TW" dirty="0"/>
              <a:t>'</a:t>
            </a:r>
            <a:r>
              <a:rPr lang="en-US" altLang="zh-TW" dirty="0" smtClean="0"/>
              <a:t>gender');</a:t>
            </a:r>
          </a:p>
          <a:p>
            <a:r>
              <a:rPr lang="en-US" altLang="zh-TW" dirty="0" smtClean="0"/>
              <a:t>figure</a:t>
            </a:r>
            <a:r>
              <a:rPr lang="en-US" altLang="zh-TW" dirty="0"/>
              <a:t>; </a:t>
            </a:r>
            <a:r>
              <a:rPr lang="en-US" altLang="zh-TW" dirty="0" err="1"/>
              <a:t>dsScatterPlot</a:t>
            </a:r>
            <a:r>
              <a:rPr lang="en-US" altLang="zh-TW" dirty="0"/>
              <a:t>(ds);</a:t>
            </a:r>
          </a:p>
        </p:txBody>
      </p:sp>
    </p:spTree>
    <p:extLst>
      <p:ext uri="{BB962C8B-B14F-4D97-AF65-F5344CB8AC3E}">
        <p14:creationId xmlns:p14="http://schemas.microsoft.com/office/powerpoint/2010/main" val="1577579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ds=</a:t>
            </a:r>
            <a:r>
              <a:rPr lang="en-US" altLang="zh-TW" dirty="0" err="1"/>
              <a:t>prData</a:t>
            </a:r>
            <a:r>
              <a:rPr lang="en-US" altLang="zh-TW" dirty="0"/>
              <a:t>('gender');</a:t>
            </a:r>
          </a:p>
          <a:p>
            <a:r>
              <a:rPr lang="en-US" altLang="zh-TW" dirty="0" smtClean="0"/>
              <a:t>[</a:t>
            </a:r>
            <a:r>
              <a:rPr lang="en-US" altLang="zh-TW" dirty="0" err="1" smtClean="0"/>
              <a:t>qcPrm</a:t>
            </a:r>
            <a:r>
              <a:rPr lang="en-US" altLang="zh-TW" dirty="0"/>
              <a:t>, </a:t>
            </a:r>
            <a:r>
              <a:rPr lang="en-US" altLang="zh-TW" dirty="0" err="1"/>
              <a:t>logLike</a:t>
            </a:r>
            <a:r>
              <a:rPr lang="en-US" altLang="zh-TW" dirty="0"/>
              <a:t>, </a:t>
            </a:r>
            <a:r>
              <a:rPr lang="en-US" altLang="zh-TW" dirty="0" err="1"/>
              <a:t>recogRate</a:t>
            </a:r>
            <a:r>
              <a:rPr lang="en-US" altLang="zh-TW" dirty="0"/>
              <a:t>, </a:t>
            </a:r>
            <a:r>
              <a:rPr lang="en-US" altLang="zh-TW" dirty="0" err="1"/>
              <a:t>hitIndex</a:t>
            </a:r>
            <a:r>
              <a:rPr lang="en-US" altLang="zh-TW" dirty="0" smtClean="0"/>
              <a:t>]=</a:t>
            </a:r>
            <a:r>
              <a:rPr lang="en-US" altLang="zh-TW" dirty="0" err="1" smtClean="0"/>
              <a:t>qcTrain</a:t>
            </a:r>
            <a:r>
              <a:rPr lang="en-US" altLang="zh-TW" dirty="0" smtClean="0"/>
              <a:t>(ds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figure; </a:t>
            </a:r>
            <a:r>
              <a:rPr lang="en-US" altLang="zh-TW" dirty="0" err="1" smtClean="0"/>
              <a:t>qcPlot</a:t>
            </a:r>
            <a:r>
              <a:rPr lang="en-US" altLang="zh-TW" dirty="0" smtClean="0"/>
              <a:t>(ds</a:t>
            </a:r>
            <a:r>
              <a:rPr lang="en-US" altLang="zh-TW" dirty="0"/>
              <a:t>, </a:t>
            </a:r>
            <a:r>
              <a:rPr lang="en-US" altLang="zh-TW" dirty="0" err="1" smtClean="0"/>
              <a:t>qcPrm</a:t>
            </a:r>
            <a:r>
              <a:rPr lang="en-US" altLang="zh-TW" dirty="0"/>
              <a:t>, '2dPdf');</a:t>
            </a:r>
          </a:p>
          <a:p>
            <a:r>
              <a:rPr lang="en-US" altLang="zh-TW" dirty="0"/>
              <a:t>figure; </a:t>
            </a:r>
            <a:r>
              <a:rPr lang="en-US" altLang="zh-TW" dirty="0" err="1" smtClean="0"/>
              <a:t>qcPlot</a:t>
            </a:r>
            <a:r>
              <a:rPr lang="en-US" altLang="zh-TW" dirty="0" smtClean="0"/>
              <a:t>(ds</a:t>
            </a:r>
            <a:r>
              <a:rPr lang="en-US" altLang="zh-TW" dirty="0"/>
              <a:t>, </a:t>
            </a:r>
            <a:r>
              <a:rPr lang="en-US" altLang="zh-TW" dirty="0" err="1" smtClean="0"/>
              <a:t>qcPrm</a:t>
            </a:r>
            <a:r>
              <a:rPr lang="en-US" altLang="zh-TW" dirty="0"/>
              <a:t>, '</a:t>
            </a:r>
            <a:r>
              <a:rPr lang="en-US" altLang="zh-TW" dirty="0" err="1"/>
              <a:t>decBoundary</a:t>
            </a:r>
            <a:r>
              <a:rPr lang="en-US" altLang="zh-TW" dirty="0"/>
              <a:t>');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124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3048000" y="1340768"/>
            <a:ext cx="8229600" cy="1894362"/>
          </a:xfrm>
        </p:spPr>
        <p:txBody>
          <a:bodyPr>
            <a:normAutofit/>
          </a:bodyPr>
          <a:lstStyle>
            <a:lvl1pPr algn="ctr">
              <a:defRPr sz="3500" b="0" i="0"/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3048000" y="3933056"/>
            <a:ext cx="8229600" cy="1371600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dirty="0" smtClean="0"/>
              <a:t>按一下以編輯母片副標題樣式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>
                <a:solidFill>
                  <a:prstClr val="black"/>
                </a:solidFill>
              </a:rPr>
              <a:pPr/>
              <a:t>2018/10/15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8" name="直線接點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2" name="直線接點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1" name="橢圓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3" name="橢圓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30" name="圖片 29" descr="mir_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8589" y="278112"/>
            <a:ext cx="1727200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57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>
                <a:solidFill>
                  <a:prstClr val="black"/>
                </a:solidFill>
              </a:rPr>
              <a:pPr/>
              <a:t>2018/10/15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>
                <a:solidFill>
                  <a:prstClr val="black"/>
                </a:solidFill>
              </a:rPr>
              <a:pPr/>
              <a:t>2018/10/15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05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714488"/>
            <a:ext cx="9956800" cy="4759464"/>
          </a:xfrm>
        </p:spPr>
        <p:txBody>
          <a:bodyPr/>
          <a:lstStyle>
            <a:lvl1pPr>
              <a:defRPr baseline="0">
                <a:latin typeface="+mj-lt"/>
                <a:ea typeface="標楷體" pitchFamily="65" charset="-120"/>
              </a:defRPr>
            </a:lvl1pPr>
            <a:lvl2pPr>
              <a:defRPr baseline="0">
                <a:latin typeface="+mj-lt"/>
                <a:ea typeface="標楷體" pitchFamily="65" charset="-120"/>
              </a:defRPr>
            </a:lvl2pPr>
            <a:lvl3pPr>
              <a:defRPr sz="1900" baseline="0">
                <a:latin typeface="+mj-lt"/>
                <a:ea typeface="標楷體" pitchFamily="65" charset="-120"/>
              </a:defRPr>
            </a:lvl3pPr>
            <a:lvl4pPr>
              <a:defRPr baseline="0">
                <a:latin typeface="+mj-lt"/>
                <a:ea typeface="標楷體" pitchFamily="65" charset="-120"/>
              </a:defRPr>
            </a:lvl4pPr>
            <a:lvl5pPr>
              <a:defRPr baseline="0">
                <a:latin typeface="+mj-lt"/>
                <a:ea typeface="標楷體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4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rtlCol="0"/>
          <a:lstStyle/>
          <a:p>
            <a:fld id="{EC2AF713-F6D1-4B03-802B-E6472EF385F8}" type="datetimeFigureOut">
              <a:rPr lang="zh-TW" altLang="en-US">
                <a:solidFill>
                  <a:prstClr val="black"/>
                </a:solidFill>
              </a:rPr>
              <a:pPr/>
              <a:t>2018/10/15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6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rtlCol="0"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6" name="圖片 5" descr="mir_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15525" y="135236"/>
            <a:ext cx="1727200" cy="57912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060361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>
                <a:solidFill>
                  <a:prstClr val="white"/>
                </a:solidFill>
              </a:rPr>
              <a:pPr/>
              <a:t>2018/10/15</a:t>
            </a:fld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直線接點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7" name="直線接點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1" name="橢圓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3" name="橢圓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6" name="直線接點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>
                <a:solidFill>
                  <a:prstClr val="white"/>
                </a:solidFill>
              </a:rPr>
              <a:pPr/>
              <a:t>‹#›</a:t>
            </a:fld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42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cap="none" baseline="0">
                <a:latin typeface="+mj-lt"/>
              </a:defRPr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>
                <a:solidFill>
                  <a:prstClr val="black"/>
                </a:solidFill>
              </a:rPr>
              <a:pPr/>
              <a:t>2018/10/15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0012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 b="0" cap="none" baseline="0"/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>
                <a:solidFill>
                  <a:prstClr val="black"/>
                </a:solidFill>
              </a:rPr>
              <a:pPr/>
              <a:t>2018/10/15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159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rtlCol="0"/>
          <a:lstStyle/>
          <a:p>
            <a:fld id="{EC2AF713-F6D1-4B03-802B-E6472EF385F8}" type="datetimeFigureOut">
              <a:rPr lang="zh-TW" altLang="en-US">
                <a:solidFill>
                  <a:prstClr val="black"/>
                </a:solidFill>
              </a:rPr>
              <a:pPr/>
              <a:t>2018/10/15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rtlCol="0"/>
          <a:lstStyle/>
          <a:p>
            <a:fld id="{93BD6009-2A66-4F07-812F-9E9F9B397B69}" type="slidenum">
              <a:rPr lang="zh-TW" altLang="en-US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2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rtlCol="0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32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>
                <a:solidFill>
                  <a:prstClr val="black"/>
                </a:solidFill>
              </a:rPr>
              <a:pPr/>
              <a:t>2018/10/15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18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內容版面配置區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21" name="日期版面配置區 20"/>
          <p:cNvSpPr>
            <a:spLocks noGrp="1"/>
          </p:cNvSpPr>
          <p:nvPr>
            <p:ph type="dt" sz="half" idx="14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rtlCol="0"/>
          <a:lstStyle/>
          <a:p>
            <a:fld id="{EC2AF713-F6D1-4B03-802B-E6472EF385F8}" type="datetimeFigureOut">
              <a:rPr lang="zh-TW" altLang="en-US">
                <a:solidFill>
                  <a:prstClr val="black"/>
                </a:solidFill>
              </a:rPr>
              <a:pPr/>
              <a:t>2018/10/15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5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rtlCol="0"/>
          <a:lstStyle/>
          <a:p>
            <a:fld id="{93BD6009-2A66-4F07-812F-9E9F9B397B69}" type="slidenum">
              <a:rPr lang="zh-TW" altLang="en-US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16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rtlCol="0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3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直線接點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9" name="直線接點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rtlCol="0"/>
          <a:lstStyle/>
          <a:p>
            <a:fld id="{EC2AF713-F6D1-4B03-802B-E6472EF385F8}" type="datetimeFigureOut">
              <a:rPr lang="zh-TW" altLang="en-US">
                <a:solidFill>
                  <a:prstClr val="black"/>
                </a:solidFill>
              </a:rPr>
              <a:pPr/>
              <a:t>2018/10/15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1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rtlCol="0"/>
          <a:lstStyle/>
          <a:p>
            <a:fld id="{93BD6009-2A66-4F07-812F-9E9F9B397B69}" type="slidenum">
              <a:rPr lang="zh-TW" altLang="en-US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1" name="頁尾版面配置區 20"/>
          <p:cNvSpPr>
            <a:spLocks noGrp="1"/>
          </p:cNvSpPr>
          <p:nvPr>
            <p:ph type="ftr" sz="quarter" idx="12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rtlCol="0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4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dirty="0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</a:endParaRPr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85709" y="1500174"/>
            <a:ext cx="11239579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285709" y="1571612"/>
            <a:ext cx="11239579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11513861" y="628652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1137238" y="6287328"/>
            <a:ext cx="1103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93BD6009-2A66-4F07-812F-9E9F9B397B69}" type="slidenum">
              <a:rPr lang="zh-TW" altLang="en-US" sz="1800">
                <a:solidFill>
                  <a:srgbClr val="B32C16">
                    <a:lumMod val="75000"/>
                  </a:srgbClr>
                </a:solidFill>
              </a:rPr>
              <a:pPr algn="r"/>
              <a:t>‹#›</a:t>
            </a:fld>
            <a:r>
              <a:rPr lang="en-US" altLang="zh-TW" sz="1800" dirty="0">
                <a:solidFill>
                  <a:srgbClr val="B32C16">
                    <a:lumMod val="75000"/>
                  </a:srgbClr>
                </a:solidFill>
              </a:rPr>
              <a:t>/14</a:t>
            </a:r>
            <a:endParaRPr lang="zh-TW" altLang="en-US" sz="1800" dirty="0">
              <a:solidFill>
                <a:srgbClr val="B32C1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7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100" b="0" kern="1200" cap="none" baseline="0">
          <a:solidFill>
            <a:schemeClr val="tx2"/>
          </a:solidFill>
          <a:latin typeface="Calibri" panose="020F0502020204030204" pitchFamily="34" charset="0"/>
          <a:ea typeface="標楷體" pitchFamily="65" charset="-120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jang" TargetMode="External"/><Relationship Id="rId2" Type="http://schemas.openxmlformats.org/officeDocument/2006/relationships/hyperlink" Target="mailto:jang@mirlab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8.jpe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equality_of_arithmetic_and_geometric_means" TargetMode="Externa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5.emf"/><Relationship Id="rId4" Type="http://schemas.openxmlformats.org/officeDocument/2006/relationships/image" Target="../media/image2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7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hyperlink" Target="http://mirlab.org/jang/books/dcpr/doc/mleFor1dGaussian.pdf" TargetMode="External"/><Relationship Id="rId7" Type="http://schemas.openxmlformats.org/officeDocument/2006/relationships/image" Target="../media/image28.wmf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16.wmf"/><Relationship Id="rId10" Type="http://schemas.openxmlformats.org/officeDocument/2006/relationships/image" Target="../media/image31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oleObject" Target="../embeddings/oleObject19.bin"/><Relationship Id="rId3" Type="http://schemas.openxmlformats.org/officeDocument/2006/relationships/hyperlink" Target="http://mirlab.org/jang/books/dcpr/doc/mleForNdGaussian.pdf" TargetMode="External"/><Relationship Id="rId7" Type="http://schemas.openxmlformats.org/officeDocument/2006/relationships/image" Target="../media/image33.wmf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4.wmf"/><Relationship Id="rId14" Type="http://schemas.openxmlformats.org/officeDocument/2006/relationships/image" Target="../media/image36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jang" TargetMode="External"/><Relationship Id="rId2" Type="http://schemas.openxmlformats.org/officeDocument/2006/relationships/hyperlink" Target="mailto:jang@mirlab.org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3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4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ie.ntnu.edu.tw/~u91029/VoronoiDiagram.html" TargetMode="Externa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28.bin"/><Relationship Id="rId5" Type="http://schemas.openxmlformats.org/officeDocument/2006/relationships/image" Target="../media/image57.emf"/><Relationship Id="rId10" Type="http://schemas.openxmlformats.org/officeDocument/2006/relationships/image" Target="../media/image54.wmf"/><Relationship Id="rId4" Type="http://schemas.openxmlformats.org/officeDocument/2006/relationships/image" Target="../media/image56.emf"/><Relationship Id="rId9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jang@mirlab.or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s.nthu.edu.tw/~ja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9.bin"/><Relationship Id="rId4" Type="http://schemas.openxmlformats.org/officeDocument/2006/relationships/hyperlink" Target="http://mirlab.org/jang/books/dcpr/doc/mleFor1dGaussian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3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29.wmf"/><Relationship Id="rId5" Type="http://schemas.openxmlformats.org/officeDocument/2006/relationships/image" Target="../media/image69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u-explorer.com/chile_atacama.h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071664" y="1340768"/>
            <a:ext cx="7272808" cy="1894362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+mj-ea"/>
              </a:rPr>
              <a:t>K-Nearest Neighbor Classifiers</a:t>
            </a:r>
            <a:br>
              <a:rPr lang="en-US" altLang="zh-TW" sz="3600" b="1" dirty="0">
                <a:latin typeface="+mj-ea"/>
              </a:rPr>
            </a:br>
            <a:r>
              <a:rPr lang="en-US" altLang="zh-TW" sz="3600" b="1" dirty="0">
                <a:latin typeface="+mj-ea"/>
              </a:rPr>
              <a:t>(KNNC</a:t>
            </a:r>
            <a:r>
              <a:rPr lang="en-US" altLang="zh-TW" sz="3600" b="1" dirty="0">
                <a:latin typeface="+mj-ea"/>
              </a:rPr>
              <a:t>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810000" y="3933056"/>
            <a:ext cx="6172200" cy="19442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J.-S. Roger Jang (</a:t>
            </a:r>
            <a:r>
              <a:rPr lang="zh-TW" altLang="en-US" dirty="0"/>
              <a:t>張智星</a:t>
            </a:r>
            <a:r>
              <a:rPr lang="en-US" altLang="zh-TW" dirty="0">
                <a:latin typeface="Arial" panose="020B0604020202020204" pitchFamily="34" charset="0"/>
              </a:rPr>
              <a:t>)</a:t>
            </a:r>
          </a:p>
          <a:p>
            <a:r>
              <a:rPr lang="en-US" altLang="zh-TW" i="1" dirty="0">
                <a:latin typeface="Arial" panose="020B0604020202020204" pitchFamily="34" charset="0"/>
                <a:hlinkClick r:id="rId2"/>
              </a:rPr>
              <a:t>jang@mirlab.org</a:t>
            </a:r>
            <a:endParaRPr lang="en-US" altLang="zh-TW" i="1" dirty="0">
              <a:latin typeface="Arial" panose="020B0604020202020204" pitchFamily="34" charset="0"/>
            </a:endParaRPr>
          </a:p>
          <a:p>
            <a:r>
              <a:rPr lang="en-US" altLang="zh-TW" i="1" dirty="0">
                <a:latin typeface="Arial" panose="020B0604020202020204" pitchFamily="34" charset="0"/>
                <a:hlinkClick r:id="rId3"/>
              </a:rPr>
              <a:t>http://mirlab.org/jang</a:t>
            </a:r>
            <a:endParaRPr lang="zh-TW" altLang="en-US" dirty="0">
              <a:latin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</a:rPr>
              <a:t>MIR Lab, CSIE Dept.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National Taiwan University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89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1NNC Decision Boundaries</a:t>
            </a:r>
            <a:endParaRPr lang="zh-TW" altLang="en-US" smtClean="0"/>
          </a:p>
        </p:txBody>
      </p:sp>
      <p:sp>
        <p:nvSpPr>
          <p:cNvPr id="1843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1NNC Decision boundaries</a:t>
            </a:r>
            <a:endParaRPr lang="zh-TW" altLang="en-US" smtClean="0"/>
          </a:p>
        </p:txBody>
      </p:sp>
      <p:sp>
        <p:nvSpPr>
          <p:cNvPr id="18437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4648200" y="6248400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1400" b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18439" name="Picture 11" descr="http://localhost/jang/books/dcpr/example/output/knncPlot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9" y="2132856"/>
            <a:ext cx="6121103" cy="459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59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2" descr="http://mirlab.org/jang/books/dcpr/example/output/knncPlot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1" y="2386542"/>
            <a:ext cx="4413277" cy="331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1NNC Distance/Posterior</a:t>
            </a:r>
            <a:br>
              <a:rPr lang="en-US" altLang="zh-TW" dirty="0" smtClean="0"/>
            </a:br>
            <a:r>
              <a:rPr lang="en-US" altLang="zh-TW" dirty="0" smtClean="0"/>
              <a:t>as Surfaces and Contours</a:t>
            </a:r>
            <a:endParaRPr lang="zh-TW" altLang="en-US" dirty="0" smtClean="0"/>
          </a:p>
        </p:txBody>
      </p:sp>
      <p:sp>
        <p:nvSpPr>
          <p:cNvPr id="1945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19461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4648200" y="6248400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1400" b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19464" name="Picture 9" descr="http://localhost/jang/books/dcpr/example/output/knncP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127" y="2276476"/>
            <a:ext cx="4415148" cy="331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59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7" name="Picture 9" descr="http://localhost/jang/books/dcpr/example/output/knncPlot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94" y="1701630"/>
            <a:ext cx="7487022" cy="561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Using Prototypes in KNNC</a:t>
            </a:r>
            <a:endParaRPr lang="zh-TW" altLang="en-US" smtClean="0"/>
          </a:p>
        </p:txBody>
      </p:sp>
      <p:sp>
        <p:nvSpPr>
          <p:cNvPr id="2048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No. of prototypes for each class is 4.</a:t>
            </a:r>
            <a:endParaRPr lang="zh-TW" altLang="en-US" smtClean="0"/>
          </a:p>
        </p:txBody>
      </p:sp>
      <p:sp>
        <p:nvSpPr>
          <p:cNvPr id="20485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4648200" y="6248400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1400" b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226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96" y="1124744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072" y="3892996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1509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/>
            <a:r>
              <a:rPr lang="en-US" altLang="zh-TW" dirty="0" smtClean="0"/>
              <a:t>Quadratic classifier</a:t>
            </a:r>
          </a:p>
          <a:p>
            <a:pPr marL="0" indent="0"/>
            <a:endParaRPr lang="en-US" altLang="zh-TW" dirty="0" smtClean="0"/>
          </a:p>
          <a:p>
            <a:pPr marL="0" indent="0"/>
            <a:endParaRPr lang="en-US" altLang="zh-TW" dirty="0" smtClean="0"/>
          </a:p>
          <a:p>
            <a:pPr marL="0" indent="0"/>
            <a:endParaRPr lang="en-US" altLang="zh-TW" dirty="0" smtClean="0"/>
          </a:p>
          <a:p>
            <a:pPr marL="0" indent="0"/>
            <a:endParaRPr lang="en-US" altLang="zh-TW" dirty="0" smtClean="0"/>
          </a:p>
          <a:p>
            <a:pPr marL="0" indent="0"/>
            <a:endParaRPr lang="en-US" altLang="zh-TW" dirty="0" smtClean="0"/>
          </a:p>
          <a:p>
            <a:pPr marL="0" indent="0"/>
            <a:r>
              <a:rPr lang="en-US" altLang="zh-TW" dirty="0" smtClean="0"/>
              <a:t>1NNC classifier</a:t>
            </a:r>
            <a:endParaRPr lang="zh-TW" altLang="en-US" dirty="0" smtClean="0"/>
          </a:p>
        </p:txBody>
      </p:sp>
      <p:sp>
        <p:nvSpPr>
          <p:cNvPr id="21511" name="日期版面配置區 3"/>
          <p:cNvSpPr>
            <a:spLocks noGrp="1"/>
          </p:cNvSpPr>
          <p:nvPr>
            <p:ph type="dt" sz="half" idx="1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7D3428D4-01F7-4781-BD14-77FD0592128C}" type="datetime1">
              <a:rPr lang="zh-TW" altLang="en-US" sz="1400" b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</a:pPr>
              <a:t>2018/10/15</a:t>
            </a:fld>
            <a:endParaRPr lang="en-US" altLang="zh-TW" sz="1400" b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12" name="頁尾版面配置區 4"/>
          <p:cNvSpPr>
            <a:spLocks noGrp="1"/>
          </p:cNvSpPr>
          <p:nvPr>
            <p:ph type="ftr" sz="quarter" idx="16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1400" b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150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Decision Boundaries of Different Classifiers</a:t>
            </a:r>
            <a:endParaRPr lang="zh-TW" altLang="en-US" dirty="0" smtClean="0"/>
          </a:p>
        </p:txBody>
      </p:sp>
      <p:sp>
        <p:nvSpPr>
          <p:cNvPr id="21510" name="內容版面配置區 9"/>
          <p:cNvSpPr>
            <a:spLocks noGrp="1"/>
          </p:cNvSpPr>
          <p:nvPr>
            <p:ph sz="quarter" idx="4294967295"/>
          </p:nvPr>
        </p:nvSpPr>
        <p:spPr>
          <a:xfrm>
            <a:off x="6384032" y="1665312"/>
            <a:ext cx="3657600" cy="4572000"/>
          </a:xfrm>
        </p:spPr>
        <p:txBody>
          <a:bodyPr/>
          <a:lstStyle/>
          <a:p>
            <a:pPr marL="0" indent="0"/>
            <a:r>
              <a:rPr lang="en-US" altLang="zh-TW" smtClean="0"/>
              <a:t>Naive Bayes classifier</a:t>
            </a:r>
            <a:endParaRPr lang="zh-TW" altLang="en-US" smtClean="0"/>
          </a:p>
        </p:txBody>
      </p:sp>
      <p:pic>
        <p:nvPicPr>
          <p:cNvPr id="215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1196752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98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4313" y="1857375"/>
            <a:ext cx="6172200" cy="2571750"/>
          </a:xfrm>
        </p:spPr>
        <p:txBody>
          <a:bodyPr anchor="ctr"/>
          <a:lstStyle/>
          <a:p>
            <a:pPr>
              <a:defRPr/>
            </a:pPr>
            <a:r>
              <a:rPr lang="en-US" altLang="zh-TW" sz="3100" b="1" dirty="0">
                <a:latin typeface="+mj-ea"/>
              </a:rPr>
              <a:t>Maximum Likelihood Estimate</a:t>
            </a:r>
            <a:endParaRPr lang="zh-TW" altLang="en-US" sz="3100" b="1" dirty="0">
              <a:latin typeface="+mj-ea"/>
            </a:endParaRPr>
          </a:p>
        </p:txBody>
      </p:sp>
      <p:sp>
        <p:nvSpPr>
          <p:cNvPr id="15363" name="副標題 2"/>
          <p:cNvSpPr txBox="1">
            <a:spLocks/>
          </p:cNvSpPr>
          <p:nvPr/>
        </p:nvSpPr>
        <p:spPr bwMode="auto">
          <a:xfrm>
            <a:off x="4008438" y="4437064"/>
            <a:ext cx="617220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altLang="zh-TW" sz="2000">
                <a:solidFill>
                  <a:schemeClr val="tx2"/>
                </a:solidFill>
                <a:ea typeface="標楷體" panose="03000509000000000000" pitchFamily="65" charset="-120"/>
              </a:rPr>
              <a:t>Jyh-Shing Roger Jang (</a:t>
            </a:r>
            <a:r>
              <a:rPr lang="zh-TW" altLang="en-US" sz="2000">
                <a:solidFill>
                  <a:schemeClr val="tx2"/>
                </a:solidFill>
                <a:ea typeface="標楷體" panose="03000509000000000000" pitchFamily="65" charset="-120"/>
              </a:rPr>
              <a:t>張智星</a:t>
            </a:r>
            <a:r>
              <a:rPr lang="en-US" altLang="zh-TW" sz="2000">
                <a:solidFill>
                  <a:schemeClr val="tx2"/>
                </a:solidFill>
                <a:ea typeface="標楷體" panose="03000509000000000000" pitchFamily="65" charset="-120"/>
              </a:rPr>
              <a:t>)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altLang="zh-TW" sz="2000">
                <a:solidFill>
                  <a:schemeClr val="tx2"/>
                </a:solidFill>
                <a:ea typeface="標楷體" panose="03000509000000000000" pitchFamily="65" charset="-120"/>
              </a:rPr>
              <a:t>CSIE Dept, National Taiwan University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  <a:buSzPct val="70000"/>
            </a:pPr>
            <a:endParaRPr lang="zh-TW" altLang="en-US" sz="2000">
              <a:solidFill>
                <a:schemeClr val="tx2"/>
              </a:solidFill>
              <a:ea typeface="標楷體" panose="03000509000000000000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quarter" idx="10"/>
          </p:nvPr>
        </p:nvSpPr>
        <p:spPr>
          <a:xfrm>
            <a:off x="6383338" y="5291139"/>
            <a:ext cx="1301750" cy="369887"/>
          </a:xfrm>
        </p:spPr>
        <p:txBody>
          <a:bodyPr wrap="none">
            <a:spAutoFit/>
          </a:bodyPr>
          <a:lstStyle/>
          <a:p>
            <a:pPr algn="ctr">
              <a:defRPr/>
            </a:pPr>
            <a:fld id="{1B5DD0A4-5EC4-420C-89F5-FF49BBA59529}" type="datetime1">
              <a:rPr lang="zh-TW" altLang="en-US" smtClean="0"/>
              <a:pPr algn="ctr">
                <a:defRPr/>
              </a:pPr>
              <a:t>2018/10/15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51607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Intro. to Maximum Likelihood Estimate</a:t>
            </a:r>
            <a:endParaRPr lang="zh-TW" altLang="en-US" dirty="0"/>
          </a:p>
        </p:txBody>
      </p:sp>
      <p:sp>
        <p:nvSpPr>
          <p:cNvPr id="16387" name="內容版面配置區 2"/>
          <p:cNvSpPr>
            <a:spLocks noGrp="1"/>
          </p:cNvSpPr>
          <p:nvPr>
            <p:ph sz="quarter" idx="1"/>
          </p:nvPr>
        </p:nvSpPr>
        <p:spPr>
          <a:xfrm>
            <a:off x="1981200" y="1714501"/>
            <a:ext cx="7900988" cy="4759325"/>
          </a:xfrm>
        </p:spPr>
        <p:txBody>
          <a:bodyPr/>
          <a:lstStyle/>
          <a:p>
            <a:pPr eaLnBrk="1" hangingPunct="1"/>
            <a:r>
              <a:rPr lang="en-US" altLang="zh-TW" smtClean="0"/>
              <a:t>MLE</a:t>
            </a:r>
          </a:p>
          <a:p>
            <a:pPr lvl="1" eaLnBrk="1" hangingPunct="1"/>
            <a:r>
              <a:rPr lang="en-US" altLang="zh-TW" smtClean="0"/>
              <a:t>Maximum likelihood estimate</a:t>
            </a:r>
          </a:p>
          <a:p>
            <a:pPr eaLnBrk="1" hangingPunct="1"/>
            <a:r>
              <a:rPr lang="en-US" altLang="zh-TW" smtClean="0"/>
              <a:t>Goal:</a:t>
            </a:r>
          </a:p>
          <a:p>
            <a:pPr lvl="1" eaLnBrk="1" hangingPunct="1"/>
            <a:r>
              <a:rPr lang="en-US" altLang="zh-TW" smtClean="0"/>
              <a:t>Given a dataset with no labels, how can we find the best </a:t>
            </a:r>
            <a:r>
              <a:rPr lang="en-US" altLang="zh-TW" smtClean="0">
                <a:solidFill>
                  <a:srgbClr val="FF0000"/>
                </a:solidFill>
              </a:rPr>
              <a:t>statistical model </a:t>
            </a:r>
            <a:r>
              <a:rPr lang="en-US" altLang="zh-TW" smtClean="0"/>
              <a:t>with the optimum parameters to describe the data?</a:t>
            </a:r>
          </a:p>
          <a:p>
            <a:pPr eaLnBrk="1" hangingPunct="1"/>
            <a:r>
              <a:rPr lang="en-US" altLang="zh-TW" smtClean="0"/>
              <a:t>Applications</a:t>
            </a:r>
          </a:p>
          <a:p>
            <a:pPr lvl="1" eaLnBrk="1" hangingPunct="1"/>
            <a:r>
              <a:rPr lang="en-US" altLang="zh-TW" smtClean="0"/>
              <a:t>Prediction</a:t>
            </a:r>
          </a:p>
          <a:p>
            <a:pPr lvl="1" eaLnBrk="1" hangingPunct="1"/>
            <a:r>
              <a:rPr lang="en-US" altLang="zh-TW" smtClean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5160950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What Are Statistical Models?</a:t>
            </a:r>
            <a:endParaRPr lang="zh-TW" altLang="en-US" dirty="0"/>
          </a:p>
        </p:txBody>
      </p:sp>
      <p:sp>
        <p:nvSpPr>
          <p:cNvPr id="17411" name="內容版面配置區 2"/>
          <p:cNvSpPr>
            <a:spLocks noGrp="1"/>
          </p:cNvSpPr>
          <p:nvPr>
            <p:ph sz="quarter" idx="1"/>
          </p:nvPr>
        </p:nvSpPr>
        <p:spPr>
          <a:xfrm>
            <a:off x="1981200" y="1714501"/>
            <a:ext cx="7467600" cy="4759325"/>
          </a:xfrm>
        </p:spPr>
        <p:txBody>
          <a:bodyPr/>
          <a:lstStyle/>
          <a:p>
            <a:r>
              <a:rPr lang="en-US" altLang="zh-TW" smtClean="0"/>
              <a:t>Statistical models are used to describe the probabilities of random variables</a:t>
            </a:r>
          </a:p>
          <a:p>
            <a:pPr lvl="1"/>
            <a:r>
              <a:rPr lang="en-US" altLang="zh-TW" smtClean="0"/>
              <a:t>Discrete variables </a:t>
            </a:r>
            <a:r>
              <a:rPr lang="en-US" altLang="zh-TW" smtClean="0">
                <a:sym typeface="Wingdings" panose="05000000000000000000" pitchFamily="2" charset="2"/>
              </a:rPr>
              <a:t> Probability functions</a:t>
            </a:r>
          </a:p>
          <a:p>
            <a:pPr lvl="1"/>
            <a:r>
              <a:rPr lang="en-US" altLang="zh-TW" smtClean="0">
                <a:sym typeface="Wingdings" panose="05000000000000000000" pitchFamily="2" charset="2"/>
              </a:rPr>
              <a:t>Continuous variables  Probability density functions (PDF)</a:t>
            </a:r>
          </a:p>
          <a:p>
            <a:r>
              <a:rPr lang="en-US" altLang="zh-TW" smtClean="0">
                <a:sym typeface="Wingdings" panose="05000000000000000000" pitchFamily="2" charset="2"/>
              </a:rPr>
              <a:t>Examples</a:t>
            </a:r>
          </a:p>
          <a:p>
            <a:pPr lvl="1"/>
            <a:r>
              <a:rPr lang="en-US" altLang="zh-TW" smtClean="0">
                <a:sym typeface="Wingdings" panose="05000000000000000000" pitchFamily="2" charset="2"/>
              </a:rPr>
              <a:t>Discrete variables</a:t>
            </a:r>
          </a:p>
          <a:p>
            <a:pPr lvl="2"/>
            <a:r>
              <a:rPr lang="en-US" altLang="zh-TW" smtClean="0">
                <a:sym typeface="Wingdings" panose="05000000000000000000" pitchFamily="2" charset="2"/>
              </a:rPr>
              <a:t>The outcome of tossing a coin or a die</a:t>
            </a:r>
          </a:p>
          <a:p>
            <a:pPr lvl="1"/>
            <a:r>
              <a:rPr lang="en-US" altLang="zh-TW" smtClean="0">
                <a:sym typeface="Wingdings" panose="05000000000000000000" pitchFamily="2" charset="2"/>
              </a:rPr>
              <a:t>Continuous variables</a:t>
            </a:r>
          </a:p>
          <a:p>
            <a:pPr lvl="2"/>
            <a:r>
              <a:rPr lang="en-US" altLang="zh-TW" smtClean="0">
                <a:sym typeface="Wingdings" panose="05000000000000000000" pitchFamily="2" charset="2"/>
              </a:rPr>
              <a:t>The distance to the bull eye when throwing a dart</a:t>
            </a:r>
          </a:p>
          <a:p>
            <a:pPr lvl="2"/>
            <a:r>
              <a:rPr lang="en-US" altLang="zh-TW" smtClean="0">
                <a:sym typeface="Wingdings" panose="05000000000000000000" pitchFamily="2" charset="2"/>
              </a:rPr>
              <a:t>The time needed to run 100-m dash</a:t>
            </a:r>
          </a:p>
          <a:p>
            <a:pPr lvl="2"/>
            <a:r>
              <a:rPr lang="en-US" altLang="zh-TW" smtClean="0">
                <a:sym typeface="Wingdings" panose="05000000000000000000" pitchFamily="2" charset="2"/>
              </a:rPr>
              <a:t>The heights of second-grade students</a:t>
            </a:r>
          </a:p>
          <a:p>
            <a:pPr lvl="2"/>
            <a:endParaRPr lang="en-US" altLang="zh-TW" smtClean="0">
              <a:sym typeface="Wingdings" panose="05000000000000000000" pitchFamily="2" charset="2"/>
            </a:endParaRPr>
          </a:p>
          <a:p>
            <a:pPr lvl="2"/>
            <a:endParaRPr lang="en-US" altLang="zh-TW" smtClean="0">
              <a:sym typeface="Wingdings" panose="05000000000000000000" pitchFamily="2" charset="2"/>
            </a:endParaRPr>
          </a:p>
          <a:p>
            <a:pPr lvl="1"/>
            <a:endParaRPr lang="zh-TW" altLang="en-US" smtClean="0"/>
          </a:p>
        </p:txBody>
      </p:sp>
      <p:pic>
        <p:nvPicPr>
          <p:cNvPr id="17412" name="Picture 9" descr="http://academic.kellogg.edu/mckayg/buad112/web/pres/coin%20fl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1" y="3594101"/>
            <a:ext cx="91757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1" descr="http://www.broadwayamusementssanantoniotx.com/files/12947/10768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5300664"/>
            <a:ext cx="145256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圖說文字 5"/>
          <p:cNvSpPr/>
          <p:nvPr/>
        </p:nvSpPr>
        <p:spPr>
          <a:xfrm>
            <a:off x="8328026" y="4591050"/>
            <a:ext cx="1895475" cy="407988"/>
          </a:xfrm>
          <a:prstGeom prst="wedgeRoundRectCallout">
            <a:avLst>
              <a:gd name="adj1" fmla="val -69261"/>
              <a:gd name="adj2" fmla="val 53892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Personalized PDF</a:t>
            </a:r>
            <a:r>
              <a:rPr lang="en-US" altLang="zh-TW" dirty="0">
                <a:solidFill>
                  <a:schemeClr val="tx1"/>
                </a:solidFill>
                <a:sym typeface="Wingdings" panose="05000000000000000000" pitchFamily="2" charset="2"/>
              </a:rPr>
              <a:t>!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621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More about Models</a:t>
            </a:r>
            <a:endParaRPr lang="zh-TW" altLang="en-US" dirty="0"/>
          </a:p>
        </p:txBody>
      </p:sp>
      <p:sp>
        <p:nvSpPr>
          <p:cNvPr id="18435" name="內容版面配置區 2"/>
          <p:cNvSpPr>
            <a:spLocks noGrp="1"/>
          </p:cNvSpPr>
          <p:nvPr>
            <p:ph sz="quarter" idx="1"/>
          </p:nvPr>
        </p:nvSpPr>
        <p:spPr>
          <a:xfrm>
            <a:off x="1981201" y="1714501"/>
            <a:ext cx="6994525" cy="4759325"/>
          </a:xfrm>
        </p:spPr>
        <p:txBody>
          <a:bodyPr/>
          <a:lstStyle/>
          <a:p>
            <a:r>
              <a:rPr lang="en-US" altLang="zh-TW" dirty="0" smtClean="0"/>
              <a:t>Discrete variables</a:t>
            </a:r>
          </a:p>
          <a:p>
            <a:pPr lvl="1"/>
            <a:r>
              <a:rPr lang="en-US" altLang="zh-TW" dirty="0" smtClean="0"/>
              <a:t>Outcome of tossing a coin </a:t>
            </a:r>
            <a:r>
              <a:rPr lang="en-US" altLang="zh-TW" dirty="0" smtClean="0">
                <a:sym typeface="Wingdings" panose="05000000000000000000" pitchFamily="2" charset="2"/>
              </a:rPr>
              <a:t> </a:t>
            </a:r>
            <a:r>
              <a:rPr lang="en-US" altLang="zh-TW" dirty="0" err="1" smtClean="0">
                <a:sym typeface="Wingdings" panose="05000000000000000000" pitchFamily="2" charset="2"/>
              </a:rPr>
              <a:t>Pr</a:t>
            </a:r>
            <a:r>
              <a:rPr lang="en-US" altLang="zh-TW" dirty="0" smtClean="0">
                <a:sym typeface="Wingdings" panose="05000000000000000000" pitchFamily="2" charset="2"/>
              </a:rPr>
              <a:t>{head}=1/2, </a:t>
            </a:r>
            <a:r>
              <a:rPr lang="en-US" altLang="zh-TW" dirty="0" err="1" smtClean="0">
                <a:sym typeface="Wingdings" panose="05000000000000000000" pitchFamily="2" charset="2"/>
              </a:rPr>
              <a:t>Pr</a:t>
            </a:r>
            <a:r>
              <a:rPr lang="en-US" altLang="zh-TW" dirty="0" smtClean="0">
                <a:sym typeface="Wingdings" panose="05000000000000000000" pitchFamily="2" charset="2"/>
              </a:rPr>
              <a:t>{tail}=1/2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Continuous variables</a:t>
            </a:r>
          </a:p>
          <a:p>
            <a:pPr lvl="1"/>
            <a:r>
              <a:rPr lang="en-US" altLang="zh-TW" dirty="0" smtClean="0">
                <a:sym typeface="Wingdings" panose="05000000000000000000" pitchFamily="2" charset="2"/>
              </a:rPr>
              <a:t>Distance to the bull’s eye when throwing a dart  A PDF of Gaussian or normal distribution</a:t>
            </a:r>
            <a:endParaRPr lang="zh-TW" altLang="en-US" dirty="0" smtClean="0"/>
          </a:p>
        </p:txBody>
      </p:sp>
      <p:pic>
        <p:nvPicPr>
          <p:cNvPr id="18436" name="Picture 2" descr="http://www.dragonartz.net/wp-content/uploads/2009/12/Vector-Arrow-Bullseye-03-by-Dragon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88" y="2781301"/>
            <a:ext cx="1008062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4" descr="https://upload.wikimedia.org/wikipedia/commons/a/a9/Empirical_Ru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836989"/>
            <a:ext cx="2811462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Rectangle 8"/>
          <p:cNvSpPr>
            <a:spLocks noChangeArrowheads="1"/>
          </p:cNvSpPr>
          <p:nvPr/>
        </p:nvSpPr>
        <p:spPr bwMode="auto">
          <a:xfrm>
            <a:off x="6024564" y="52318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aphicFrame>
        <p:nvGraphicFramePr>
          <p:cNvPr id="18439" name="物件 6"/>
          <p:cNvGraphicFramePr>
            <a:graphicFrameLocks noChangeAspect="1"/>
          </p:cNvGraphicFramePr>
          <p:nvPr/>
        </p:nvGraphicFramePr>
        <p:xfrm>
          <a:off x="5591175" y="3933825"/>
          <a:ext cx="40338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5" imgW="2489200" imgH="533400" progId="Equation.3">
                  <p:embed/>
                </p:oleObj>
              </mc:Choice>
              <mc:Fallback>
                <p:oleObj r:id="rId5" imgW="24892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75" y="3933825"/>
                        <a:ext cx="403383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圓角矩形圖說文字 9"/>
          <p:cNvSpPr/>
          <p:nvPr/>
        </p:nvSpPr>
        <p:spPr>
          <a:xfrm>
            <a:off x="9480460" y="4820921"/>
            <a:ext cx="714556" cy="408623"/>
          </a:xfrm>
          <a:prstGeom prst="wedgeRoundRectCallout">
            <a:avLst>
              <a:gd name="adj1" fmla="val -79498"/>
              <a:gd name="adj2" fmla="val -49045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8441" name="物件 7"/>
          <p:cNvGraphicFramePr>
            <a:graphicFrameLocks noChangeAspect="1"/>
          </p:cNvGraphicFramePr>
          <p:nvPr/>
        </p:nvGraphicFramePr>
        <p:xfrm>
          <a:off x="5818189" y="5084763"/>
          <a:ext cx="2935287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方程式" r:id="rId7" imgW="1866900" imgH="330200" progId="Equation.3">
                  <p:embed/>
                </p:oleObj>
              </mc:Choice>
              <mc:Fallback>
                <p:oleObj name="方程式" r:id="rId7" imgW="18669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189" y="5084763"/>
                        <a:ext cx="2935287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圓角矩形圖說文字 11"/>
          <p:cNvSpPr/>
          <p:nvPr/>
        </p:nvSpPr>
        <p:spPr>
          <a:xfrm>
            <a:off x="6589714" y="5876926"/>
            <a:ext cx="2382837" cy="409575"/>
          </a:xfrm>
          <a:prstGeom prst="wedgeRoundRectCallout">
            <a:avLst>
              <a:gd name="adj1" fmla="val -48023"/>
              <a:gd name="adj2" fmla="val -98276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Probability of x in [4, 6]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81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Basic Steps in MLE</a:t>
            </a:r>
            <a:endParaRPr lang="zh-TW" altLang="en-US" dirty="0"/>
          </a:p>
        </p:txBody>
      </p:sp>
      <p:sp>
        <p:nvSpPr>
          <p:cNvPr id="16387" name="內容版面配置區 2"/>
          <p:cNvSpPr>
            <a:spLocks noGrp="1"/>
          </p:cNvSpPr>
          <p:nvPr>
            <p:ph sz="quarter" idx="1"/>
          </p:nvPr>
        </p:nvSpPr>
        <p:spPr>
          <a:xfrm>
            <a:off x="1981200" y="1714501"/>
            <a:ext cx="7467600" cy="47593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Steps</a:t>
            </a:r>
          </a:p>
          <a:p>
            <a:pPr marL="823913" lvl="1" indent="-457200">
              <a:buFont typeface="+mj-lt"/>
              <a:buAutoNum type="arabicPeriod"/>
              <a:defRPr/>
            </a:pPr>
            <a:r>
              <a:rPr lang="en-US" altLang="zh-TW" dirty="0"/>
              <a:t>Perform a certain experiment to collect the </a:t>
            </a:r>
            <a:r>
              <a:rPr lang="en-US" altLang="zh-TW" dirty="0" smtClean="0"/>
              <a:t>data.</a:t>
            </a:r>
          </a:p>
          <a:p>
            <a:pPr marL="823913" lvl="1" indent="-457200">
              <a:buFont typeface="+mj-lt"/>
              <a:buAutoNum type="arabicPeriod"/>
              <a:defRPr/>
            </a:pPr>
            <a:r>
              <a:rPr lang="en-US" altLang="zh-TW" dirty="0" smtClean="0"/>
              <a:t>Choose </a:t>
            </a:r>
            <a:r>
              <a:rPr lang="en-US" altLang="zh-TW" dirty="0"/>
              <a:t>a parametric model of the data, with certain modifiable </a:t>
            </a:r>
            <a:r>
              <a:rPr lang="en-US" altLang="zh-TW" dirty="0" smtClean="0"/>
              <a:t>parameters.</a:t>
            </a:r>
          </a:p>
          <a:p>
            <a:pPr marL="823913" lvl="1" indent="-457200">
              <a:buFont typeface="+mj-lt"/>
              <a:buAutoNum type="arabicPeriod"/>
              <a:defRPr/>
            </a:pPr>
            <a:r>
              <a:rPr lang="en-US" altLang="zh-TW" dirty="0" smtClean="0"/>
              <a:t>Formulate </a:t>
            </a:r>
            <a:r>
              <a:rPr lang="en-US" altLang="zh-TW" dirty="0"/>
              <a:t>the likelihood as an objective function to be </a:t>
            </a:r>
            <a:r>
              <a:rPr lang="en-US" altLang="zh-TW" dirty="0" smtClean="0"/>
              <a:t>maximized.</a:t>
            </a:r>
          </a:p>
          <a:p>
            <a:pPr marL="823913" lvl="1" indent="-457200">
              <a:buFont typeface="+mj-lt"/>
              <a:buAutoNum type="arabicPeriod"/>
              <a:defRPr/>
            </a:pPr>
            <a:r>
              <a:rPr lang="en-US" altLang="zh-TW" dirty="0" smtClean="0"/>
              <a:t>Maximize </a:t>
            </a:r>
            <a:r>
              <a:rPr lang="en-US" altLang="zh-TW" dirty="0"/>
              <a:t>the objective function and derive the parameters of the model</a:t>
            </a:r>
            <a:r>
              <a:rPr lang="en-US" altLang="zh-TW" dirty="0" smtClean="0"/>
              <a:t>.</a:t>
            </a:r>
          </a:p>
          <a:p>
            <a:pPr eaLnBrk="1" hangingPunct="1">
              <a:defRPr/>
            </a:pPr>
            <a:r>
              <a:rPr lang="en-US" altLang="zh-TW" dirty="0" smtClean="0"/>
              <a:t>Examples</a:t>
            </a:r>
          </a:p>
          <a:p>
            <a:pPr lvl="1" eaLnBrk="1" hangingPunct="1">
              <a:defRPr/>
            </a:pPr>
            <a:r>
              <a:rPr lang="en-US" altLang="zh-TW" dirty="0" smtClean="0"/>
              <a:t>Flip a coin </a:t>
            </a:r>
            <a:r>
              <a:rPr lang="en-US" altLang="zh-TW" dirty="0" smtClean="0">
                <a:sym typeface="Wingdings" panose="05000000000000000000" pitchFamily="2" charset="2"/>
              </a:rPr>
              <a:t> To find the probabilities of head and tail</a:t>
            </a:r>
          </a:p>
          <a:p>
            <a:pPr lvl="1" eaLnBrk="1" hangingPunct="1">
              <a:defRPr/>
            </a:pPr>
            <a:r>
              <a:rPr lang="en-US" altLang="zh-TW" dirty="0" smtClean="0">
                <a:sym typeface="Wingdings" panose="05000000000000000000" pitchFamily="2" charset="2"/>
              </a:rPr>
              <a:t>Throw a dart  To find your PDF of distance to the bull eye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355780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Probability Functions for Discrete Variables</a:t>
            </a:r>
            <a:endParaRPr lang="zh-TW" altLang="en-US" dirty="0"/>
          </a:p>
        </p:txBody>
      </p:sp>
      <p:sp>
        <p:nvSpPr>
          <p:cNvPr id="20483" name="內容版面配置區 2"/>
          <p:cNvSpPr>
            <a:spLocks noGrp="1"/>
          </p:cNvSpPr>
          <p:nvPr>
            <p:ph sz="quarter" idx="1"/>
          </p:nvPr>
        </p:nvSpPr>
        <p:spPr>
          <a:xfrm>
            <a:off x="1981200" y="1714501"/>
            <a:ext cx="7467600" cy="4759325"/>
          </a:xfrm>
        </p:spPr>
        <p:txBody>
          <a:bodyPr/>
          <a:lstStyle/>
          <a:p>
            <a:pPr eaLnBrk="1" hangingPunct="1"/>
            <a:r>
              <a:rPr lang="en-US" altLang="zh-TW" smtClean="0"/>
              <a:t>Flip an unfair coin 5 times to get 3 heads and 2 tails</a:t>
            </a:r>
          </a:p>
          <a:p>
            <a:pPr lvl="1" eaLnBrk="1" hangingPunct="1"/>
            <a:r>
              <a:rPr lang="en-US" altLang="zh-TW" smtClean="0"/>
              <a:t>By intuition: Pr{head}=3/5, Pr{tail}=2/5</a:t>
            </a:r>
          </a:p>
          <a:p>
            <a:pPr lvl="1" eaLnBrk="1" hangingPunct="1"/>
            <a:r>
              <a:rPr lang="en-US" altLang="zh-TW" smtClean="0"/>
              <a:t>By MLE</a:t>
            </a:r>
          </a:p>
          <a:p>
            <a:pPr lvl="2" eaLnBrk="1" hangingPunct="1"/>
            <a:r>
              <a:rPr lang="en-US" altLang="zh-TW" smtClean="0"/>
              <a:t>Assume these 5 tosses are independent events to have the overall probability</a:t>
            </a:r>
          </a:p>
        </p:txBody>
      </p:sp>
      <p:graphicFrame>
        <p:nvGraphicFramePr>
          <p:cNvPr id="20484" name="物件 4"/>
          <p:cNvGraphicFramePr>
            <a:graphicFrameLocks noChangeAspect="1"/>
          </p:cNvGraphicFramePr>
          <p:nvPr/>
        </p:nvGraphicFramePr>
        <p:xfrm>
          <a:off x="3068638" y="3719514"/>
          <a:ext cx="454025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方程式" r:id="rId3" imgW="2552700" imgH="1168400" progId="Equation.3">
                  <p:embed/>
                </p:oleObj>
              </mc:Choice>
              <mc:Fallback>
                <p:oleObj name="方程式" r:id="rId3" imgW="25527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8638" y="3719514"/>
                        <a:ext cx="4540250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6419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sz="quarter" idx="1"/>
          </p:nvPr>
        </p:nvSpPr>
        <p:spPr>
          <a:noFill/>
        </p:spPr>
        <p:txBody>
          <a:bodyPr/>
          <a:lstStyle/>
          <a:p>
            <a:r>
              <a:rPr lang="en-US" altLang="zh-TW" dirty="0"/>
              <a:t>Concept: </a:t>
            </a:r>
            <a:r>
              <a:rPr lang="zh-TW" altLang="en-US" dirty="0"/>
              <a:t>近朱者赤、近墨者黑</a:t>
            </a:r>
          </a:p>
          <a:p>
            <a:r>
              <a:rPr lang="en-US" altLang="zh-TW" dirty="0" smtClean="0"/>
              <a:t>Two Steps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Find the first k nearest neighbors of a given point. </a:t>
            </a:r>
          </a:p>
          <a:p>
            <a:pPr lvl="1"/>
            <a:r>
              <a:rPr lang="en-US" altLang="zh-TW" dirty="0"/>
              <a:t>Determine the class of the given point by voting  among k nearest neighbors.</a:t>
            </a:r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 smtClean="0"/>
              <a:t> Concept of KNNC</a:t>
            </a:r>
          </a:p>
        </p:txBody>
      </p:sp>
      <p:grpSp>
        <p:nvGrpSpPr>
          <p:cNvPr id="6151" name="Group 6"/>
          <p:cNvGrpSpPr>
            <a:grpSpLocks/>
          </p:cNvGrpSpPr>
          <p:nvPr/>
        </p:nvGrpSpPr>
        <p:grpSpPr bwMode="auto">
          <a:xfrm>
            <a:off x="2879176" y="5098933"/>
            <a:ext cx="63500" cy="63500"/>
            <a:chOff x="1304" y="3032"/>
            <a:chExt cx="40" cy="40"/>
          </a:xfrm>
        </p:grpSpPr>
        <p:sp>
          <p:nvSpPr>
            <p:cNvPr id="6205" name="Line 4"/>
            <p:cNvSpPr>
              <a:spLocks noChangeShapeType="1"/>
            </p:cNvSpPr>
            <p:nvPr/>
          </p:nvSpPr>
          <p:spPr bwMode="auto">
            <a:xfrm>
              <a:off x="1304" y="3032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6206" name="Line 5"/>
            <p:cNvSpPr>
              <a:spLocks noChangeShapeType="1"/>
            </p:cNvSpPr>
            <p:nvPr/>
          </p:nvSpPr>
          <p:spPr bwMode="auto">
            <a:xfrm flipH="1">
              <a:off x="1304" y="3032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52" name="Group 9"/>
          <p:cNvGrpSpPr>
            <a:grpSpLocks/>
          </p:cNvGrpSpPr>
          <p:nvPr/>
        </p:nvGrpSpPr>
        <p:grpSpPr bwMode="auto">
          <a:xfrm>
            <a:off x="3183976" y="4870333"/>
            <a:ext cx="63500" cy="63500"/>
            <a:chOff x="1496" y="2888"/>
            <a:chExt cx="40" cy="40"/>
          </a:xfrm>
        </p:grpSpPr>
        <p:sp>
          <p:nvSpPr>
            <p:cNvPr id="6203" name="Line 7"/>
            <p:cNvSpPr>
              <a:spLocks noChangeShapeType="1"/>
            </p:cNvSpPr>
            <p:nvPr/>
          </p:nvSpPr>
          <p:spPr bwMode="auto">
            <a:xfrm>
              <a:off x="1496" y="2888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6204" name="Line 8"/>
            <p:cNvSpPr>
              <a:spLocks noChangeShapeType="1"/>
            </p:cNvSpPr>
            <p:nvPr/>
          </p:nvSpPr>
          <p:spPr bwMode="auto">
            <a:xfrm flipH="1">
              <a:off x="1496" y="2888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53" name="Group 12"/>
          <p:cNvGrpSpPr>
            <a:grpSpLocks/>
          </p:cNvGrpSpPr>
          <p:nvPr/>
        </p:nvGrpSpPr>
        <p:grpSpPr bwMode="auto">
          <a:xfrm>
            <a:off x="3488776" y="5708533"/>
            <a:ext cx="63500" cy="63500"/>
            <a:chOff x="1688" y="3416"/>
            <a:chExt cx="40" cy="40"/>
          </a:xfrm>
        </p:grpSpPr>
        <p:sp>
          <p:nvSpPr>
            <p:cNvPr id="6201" name="Line 10"/>
            <p:cNvSpPr>
              <a:spLocks noChangeShapeType="1"/>
            </p:cNvSpPr>
            <p:nvPr/>
          </p:nvSpPr>
          <p:spPr bwMode="auto">
            <a:xfrm>
              <a:off x="1688" y="3416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6202" name="Line 11"/>
            <p:cNvSpPr>
              <a:spLocks noChangeShapeType="1"/>
            </p:cNvSpPr>
            <p:nvPr/>
          </p:nvSpPr>
          <p:spPr bwMode="auto">
            <a:xfrm flipH="1">
              <a:off x="1688" y="3416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54" name="Group 15"/>
          <p:cNvGrpSpPr>
            <a:grpSpLocks/>
          </p:cNvGrpSpPr>
          <p:nvPr/>
        </p:nvGrpSpPr>
        <p:grpSpPr bwMode="auto">
          <a:xfrm>
            <a:off x="3183976" y="5937133"/>
            <a:ext cx="63500" cy="63500"/>
            <a:chOff x="1496" y="3560"/>
            <a:chExt cx="40" cy="40"/>
          </a:xfrm>
        </p:grpSpPr>
        <p:sp>
          <p:nvSpPr>
            <p:cNvPr id="6199" name="Line 13"/>
            <p:cNvSpPr>
              <a:spLocks noChangeShapeType="1"/>
            </p:cNvSpPr>
            <p:nvPr/>
          </p:nvSpPr>
          <p:spPr bwMode="auto">
            <a:xfrm>
              <a:off x="1496" y="3560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6200" name="Line 14"/>
            <p:cNvSpPr>
              <a:spLocks noChangeShapeType="1"/>
            </p:cNvSpPr>
            <p:nvPr/>
          </p:nvSpPr>
          <p:spPr bwMode="auto">
            <a:xfrm flipH="1">
              <a:off x="1496" y="3560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155" name="Line 16"/>
          <p:cNvSpPr>
            <a:spLocks noChangeShapeType="1"/>
          </p:cNvSpPr>
          <p:nvPr/>
        </p:nvSpPr>
        <p:spPr bwMode="auto">
          <a:xfrm flipV="1">
            <a:off x="2714076" y="3797183"/>
            <a:ext cx="0" cy="2578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156" name="Rectangle 17"/>
          <p:cNvSpPr>
            <a:spLocks noChangeArrowheads="1"/>
          </p:cNvSpPr>
          <p:nvPr/>
        </p:nvSpPr>
        <p:spPr bwMode="auto">
          <a:xfrm>
            <a:off x="3256600" y="6491172"/>
            <a:ext cx="1396216" cy="32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b="0" dirty="0">
                <a:solidFill>
                  <a:srgbClr val="C00000"/>
                </a:solidFill>
              </a:rPr>
              <a:t>Feature 1</a:t>
            </a:r>
          </a:p>
        </p:txBody>
      </p:sp>
      <p:sp>
        <p:nvSpPr>
          <p:cNvPr id="6157" name="Rectangle 18"/>
          <p:cNvSpPr>
            <a:spLocks noChangeArrowheads="1"/>
          </p:cNvSpPr>
          <p:nvPr/>
        </p:nvSpPr>
        <p:spPr bwMode="auto">
          <a:xfrm rot="-5400000">
            <a:off x="1886587" y="4879889"/>
            <a:ext cx="1396216" cy="32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b="0" dirty="0">
                <a:solidFill>
                  <a:srgbClr val="C00000"/>
                </a:solidFill>
              </a:rPr>
              <a:t>Feature 2</a:t>
            </a:r>
          </a:p>
        </p:txBody>
      </p:sp>
      <p:sp>
        <p:nvSpPr>
          <p:cNvPr id="6158" name="Oval 19"/>
          <p:cNvSpPr>
            <a:spLocks noChangeArrowheads="1"/>
          </p:cNvSpPr>
          <p:nvPr/>
        </p:nvSpPr>
        <p:spPr bwMode="auto">
          <a:xfrm>
            <a:off x="3412576" y="4641733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6159" name="Oval 20"/>
          <p:cNvSpPr>
            <a:spLocks noChangeArrowheads="1"/>
          </p:cNvSpPr>
          <p:nvPr/>
        </p:nvSpPr>
        <p:spPr bwMode="auto">
          <a:xfrm>
            <a:off x="3717376" y="4336933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6160" name="Oval 21"/>
          <p:cNvSpPr>
            <a:spLocks noChangeArrowheads="1"/>
          </p:cNvSpPr>
          <p:nvPr/>
        </p:nvSpPr>
        <p:spPr bwMode="auto">
          <a:xfrm>
            <a:off x="3564976" y="4032133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6161" name="Oval 22"/>
          <p:cNvSpPr>
            <a:spLocks noChangeArrowheads="1"/>
          </p:cNvSpPr>
          <p:nvPr/>
        </p:nvSpPr>
        <p:spPr bwMode="auto">
          <a:xfrm>
            <a:off x="4022176" y="4717933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6162" name="Oval 23"/>
          <p:cNvSpPr>
            <a:spLocks noChangeArrowheads="1"/>
          </p:cNvSpPr>
          <p:nvPr/>
        </p:nvSpPr>
        <p:spPr bwMode="auto">
          <a:xfrm>
            <a:off x="4250776" y="4336933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6163" name="Oval 24"/>
          <p:cNvSpPr>
            <a:spLocks noChangeArrowheads="1"/>
          </p:cNvSpPr>
          <p:nvPr/>
        </p:nvSpPr>
        <p:spPr bwMode="auto">
          <a:xfrm>
            <a:off x="4098376" y="5708533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grpSp>
        <p:nvGrpSpPr>
          <p:cNvPr id="6164" name="Group 27"/>
          <p:cNvGrpSpPr>
            <a:grpSpLocks/>
          </p:cNvGrpSpPr>
          <p:nvPr/>
        </p:nvGrpSpPr>
        <p:grpSpPr bwMode="auto">
          <a:xfrm>
            <a:off x="3031576" y="4336933"/>
            <a:ext cx="63500" cy="63500"/>
            <a:chOff x="1400" y="2552"/>
            <a:chExt cx="40" cy="40"/>
          </a:xfrm>
        </p:grpSpPr>
        <p:sp>
          <p:nvSpPr>
            <p:cNvPr id="6197" name="Line 25"/>
            <p:cNvSpPr>
              <a:spLocks noChangeShapeType="1"/>
            </p:cNvSpPr>
            <p:nvPr/>
          </p:nvSpPr>
          <p:spPr bwMode="auto">
            <a:xfrm>
              <a:off x="1400" y="2552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6198" name="Line 26"/>
            <p:cNvSpPr>
              <a:spLocks noChangeShapeType="1"/>
            </p:cNvSpPr>
            <p:nvPr/>
          </p:nvSpPr>
          <p:spPr bwMode="auto">
            <a:xfrm flipH="1">
              <a:off x="1400" y="2552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65" name="Group 30"/>
          <p:cNvGrpSpPr>
            <a:grpSpLocks/>
          </p:cNvGrpSpPr>
          <p:nvPr/>
        </p:nvGrpSpPr>
        <p:grpSpPr bwMode="auto">
          <a:xfrm>
            <a:off x="3793576" y="5937133"/>
            <a:ext cx="63500" cy="63500"/>
            <a:chOff x="1880" y="3560"/>
            <a:chExt cx="40" cy="40"/>
          </a:xfrm>
        </p:grpSpPr>
        <p:sp>
          <p:nvSpPr>
            <p:cNvPr id="6195" name="Line 28"/>
            <p:cNvSpPr>
              <a:spLocks noChangeShapeType="1"/>
            </p:cNvSpPr>
            <p:nvPr/>
          </p:nvSpPr>
          <p:spPr bwMode="auto">
            <a:xfrm>
              <a:off x="1880" y="3560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6196" name="Line 29"/>
            <p:cNvSpPr>
              <a:spLocks noChangeShapeType="1"/>
            </p:cNvSpPr>
            <p:nvPr/>
          </p:nvSpPr>
          <p:spPr bwMode="auto">
            <a:xfrm flipH="1">
              <a:off x="1880" y="3560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166" name="Oval 31"/>
          <p:cNvSpPr>
            <a:spLocks noChangeArrowheads="1"/>
          </p:cNvSpPr>
          <p:nvPr/>
        </p:nvSpPr>
        <p:spPr bwMode="auto">
          <a:xfrm>
            <a:off x="4326976" y="4946533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6167" name="Oval 32"/>
          <p:cNvSpPr>
            <a:spLocks noChangeArrowheads="1"/>
          </p:cNvSpPr>
          <p:nvPr/>
        </p:nvSpPr>
        <p:spPr bwMode="auto">
          <a:xfrm>
            <a:off x="4555576" y="4794133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6168" name="Oval 33"/>
          <p:cNvSpPr>
            <a:spLocks noChangeArrowheads="1"/>
          </p:cNvSpPr>
          <p:nvPr/>
        </p:nvSpPr>
        <p:spPr bwMode="auto">
          <a:xfrm>
            <a:off x="4707976" y="5327533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6169" name="Oval 34"/>
          <p:cNvSpPr>
            <a:spLocks noChangeArrowheads="1"/>
          </p:cNvSpPr>
          <p:nvPr/>
        </p:nvSpPr>
        <p:spPr bwMode="auto">
          <a:xfrm>
            <a:off x="4631776" y="5860933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grpSp>
        <p:nvGrpSpPr>
          <p:cNvPr id="6170" name="Group 37"/>
          <p:cNvGrpSpPr>
            <a:grpSpLocks/>
          </p:cNvGrpSpPr>
          <p:nvPr/>
        </p:nvGrpSpPr>
        <p:grpSpPr bwMode="auto">
          <a:xfrm>
            <a:off x="3412576" y="5175133"/>
            <a:ext cx="63500" cy="63500"/>
            <a:chOff x="1640" y="3080"/>
            <a:chExt cx="40" cy="40"/>
          </a:xfrm>
        </p:grpSpPr>
        <p:sp>
          <p:nvSpPr>
            <p:cNvPr id="6193" name="Line 35"/>
            <p:cNvSpPr>
              <a:spLocks noChangeShapeType="1"/>
            </p:cNvSpPr>
            <p:nvPr/>
          </p:nvSpPr>
          <p:spPr bwMode="auto">
            <a:xfrm>
              <a:off x="1640" y="3080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6194" name="Line 36"/>
            <p:cNvSpPr>
              <a:spLocks noChangeShapeType="1"/>
            </p:cNvSpPr>
            <p:nvPr/>
          </p:nvSpPr>
          <p:spPr bwMode="auto">
            <a:xfrm flipH="1">
              <a:off x="1640" y="3080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71" name="Group 40"/>
          <p:cNvGrpSpPr>
            <a:grpSpLocks/>
          </p:cNvGrpSpPr>
          <p:nvPr/>
        </p:nvGrpSpPr>
        <p:grpSpPr bwMode="auto">
          <a:xfrm>
            <a:off x="3793576" y="4946533"/>
            <a:ext cx="63500" cy="63500"/>
            <a:chOff x="1880" y="2936"/>
            <a:chExt cx="40" cy="40"/>
          </a:xfrm>
        </p:grpSpPr>
        <p:sp>
          <p:nvSpPr>
            <p:cNvPr id="6191" name="Line 38"/>
            <p:cNvSpPr>
              <a:spLocks noChangeShapeType="1"/>
            </p:cNvSpPr>
            <p:nvPr/>
          </p:nvSpPr>
          <p:spPr bwMode="auto">
            <a:xfrm>
              <a:off x="1880" y="2936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6192" name="Line 39"/>
            <p:cNvSpPr>
              <a:spLocks noChangeShapeType="1"/>
            </p:cNvSpPr>
            <p:nvPr/>
          </p:nvSpPr>
          <p:spPr bwMode="auto">
            <a:xfrm flipH="1">
              <a:off x="1880" y="2936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72" name="Group 43"/>
          <p:cNvGrpSpPr>
            <a:grpSpLocks/>
          </p:cNvGrpSpPr>
          <p:nvPr/>
        </p:nvGrpSpPr>
        <p:grpSpPr bwMode="auto">
          <a:xfrm>
            <a:off x="3641176" y="5479933"/>
            <a:ext cx="63500" cy="63500"/>
            <a:chOff x="1784" y="3272"/>
            <a:chExt cx="40" cy="40"/>
          </a:xfrm>
        </p:grpSpPr>
        <p:sp>
          <p:nvSpPr>
            <p:cNvPr id="6189" name="Line 41"/>
            <p:cNvSpPr>
              <a:spLocks noChangeShapeType="1"/>
            </p:cNvSpPr>
            <p:nvPr/>
          </p:nvSpPr>
          <p:spPr bwMode="auto">
            <a:xfrm>
              <a:off x="1784" y="3272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6190" name="Line 42"/>
            <p:cNvSpPr>
              <a:spLocks noChangeShapeType="1"/>
            </p:cNvSpPr>
            <p:nvPr/>
          </p:nvSpPr>
          <p:spPr bwMode="auto">
            <a:xfrm flipH="1">
              <a:off x="1784" y="3272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73" name="Group 46"/>
          <p:cNvGrpSpPr>
            <a:grpSpLocks/>
          </p:cNvGrpSpPr>
          <p:nvPr/>
        </p:nvGrpSpPr>
        <p:grpSpPr bwMode="auto">
          <a:xfrm>
            <a:off x="4174576" y="6089533"/>
            <a:ext cx="63500" cy="63500"/>
            <a:chOff x="2120" y="3656"/>
            <a:chExt cx="40" cy="40"/>
          </a:xfrm>
        </p:grpSpPr>
        <p:sp>
          <p:nvSpPr>
            <p:cNvPr id="6187" name="Line 44"/>
            <p:cNvSpPr>
              <a:spLocks noChangeShapeType="1"/>
            </p:cNvSpPr>
            <p:nvPr/>
          </p:nvSpPr>
          <p:spPr bwMode="auto">
            <a:xfrm>
              <a:off x="2120" y="3656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6188" name="Line 45"/>
            <p:cNvSpPr>
              <a:spLocks noChangeShapeType="1"/>
            </p:cNvSpPr>
            <p:nvPr/>
          </p:nvSpPr>
          <p:spPr bwMode="auto">
            <a:xfrm flipH="1">
              <a:off x="2120" y="3656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391" name="Oval 47"/>
          <p:cNvSpPr>
            <a:spLocks noChangeArrowheads="1"/>
          </p:cNvSpPr>
          <p:nvPr/>
        </p:nvSpPr>
        <p:spPr bwMode="auto">
          <a:xfrm>
            <a:off x="4022176" y="5022733"/>
            <a:ext cx="50800" cy="508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6175" name="Line 48"/>
          <p:cNvSpPr>
            <a:spLocks noChangeShapeType="1"/>
          </p:cNvSpPr>
          <p:nvPr/>
        </p:nvSpPr>
        <p:spPr bwMode="auto">
          <a:xfrm>
            <a:off x="2726776" y="6381633"/>
            <a:ext cx="2349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176" name="Oval 49"/>
          <p:cNvSpPr>
            <a:spLocks noChangeArrowheads="1"/>
          </p:cNvSpPr>
          <p:nvPr/>
        </p:nvSpPr>
        <p:spPr bwMode="auto">
          <a:xfrm>
            <a:off x="5622376" y="4794133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grpSp>
        <p:nvGrpSpPr>
          <p:cNvPr id="6177" name="Group 52"/>
          <p:cNvGrpSpPr>
            <a:grpSpLocks/>
          </p:cNvGrpSpPr>
          <p:nvPr/>
        </p:nvGrpSpPr>
        <p:grpSpPr bwMode="auto">
          <a:xfrm>
            <a:off x="5622376" y="4489333"/>
            <a:ext cx="63500" cy="63500"/>
            <a:chOff x="3032" y="2648"/>
            <a:chExt cx="40" cy="40"/>
          </a:xfrm>
        </p:grpSpPr>
        <p:sp>
          <p:nvSpPr>
            <p:cNvPr id="6185" name="Line 50"/>
            <p:cNvSpPr>
              <a:spLocks noChangeShapeType="1"/>
            </p:cNvSpPr>
            <p:nvPr/>
          </p:nvSpPr>
          <p:spPr bwMode="auto">
            <a:xfrm>
              <a:off x="3032" y="2648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6186" name="Line 51"/>
            <p:cNvSpPr>
              <a:spLocks noChangeShapeType="1"/>
            </p:cNvSpPr>
            <p:nvPr/>
          </p:nvSpPr>
          <p:spPr bwMode="auto">
            <a:xfrm flipH="1">
              <a:off x="3032" y="2648"/>
              <a:ext cx="40" cy="40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179" name="Rectangle 54"/>
          <p:cNvSpPr>
            <a:spLocks noChangeArrowheads="1"/>
          </p:cNvSpPr>
          <p:nvPr/>
        </p:nvSpPr>
        <p:spPr bwMode="auto">
          <a:xfrm>
            <a:off x="5704926" y="4357571"/>
            <a:ext cx="3465692" cy="96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65000"/>
              </a:lnSpc>
            </a:pPr>
            <a:r>
              <a:rPr lang="en-US" altLang="zh-TW" sz="2200" b="0" dirty="0">
                <a:solidFill>
                  <a:srgbClr val="C00000"/>
                </a:solidFill>
              </a:rPr>
              <a:t>: class-A point</a:t>
            </a:r>
          </a:p>
          <a:p>
            <a:pPr>
              <a:lnSpc>
                <a:spcPct val="65000"/>
              </a:lnSpc>
            </a:pPr>
            <a:r>
              <a:rPr lang="en-US" altLang="zh-TW" sz="2200" b="0" dirty="0">
                <a:solidFill>
                  <a:srgbClr val="C00000"/>
                </a:solidFill>
              </a:rPr>
              <a:t>: class-B point</a:t>
            </a:r>
          </a:p>
          <a:p>
            <a:pPr>
              <a:lnSpc>
                <a:spcPct val="65000"/>
              </a:lnSpc>
            </a:pPr>
            <a:r>
              <a:rPr lang="en-US" altLang="zh-TW" sz="2200" b="0" dirty="0">
                <a:solidFill>
                  <a:srgbClr val="C00000"/>
                </a:solidFill>
              </a:rPr>
              <a:t>: point with unknown class</a:t>
            </a:r>
          </a:p>
        </p:txBody>
      </p:sp>
      <p:sp>
        <p:nvSpPr>
          <p:cNvPr id="6182" name="Oval 55"/>
          <p:cNvSpPr>
            <a:spLocks noChangeArrowheads="1"/>
          </p:cNvSpPr>
          <p:nvPr/>
        </p:nvSpPr>
        <p:spPr bwMode="auto">
          <a:xfrm>
            <a:off x="3647728" y="4582573"/>
            <a:ext cx="812800" cy="812800"/>
          </a:xfrm>
          <a:prstGeom prst="ellipse">
            <a:avLst/>
          </a:prstGeom>
          <a:noFill/>
          <a:ln w="2540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6183" name="Arc 56"/>
          <p:cNvSpPr>
            <a:spLocks/>
          </p:cNvSpPr>
          <p:nvPr/>
        </p:nvSpPr>
        <p:spPr bwMode="auto">
          <a:xfrm rot="10800000">
            <a:off x="4397028" y="5346161"/>
            <a:ext cx="1143000" cy="533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184" name="Rectangle 57"/>
          <p:cNvSpPr>
            <a:spLocks noChangeArrowheads="1"/>
          </p:cNvSpPr>
          <p:nvPr/>
        </p:nvSpPr>
        <p:spPr bwMode="auto">
          <a:xfrm>
            <a:off x="5614642" y="5800187"/>
            <a:ext cx="43402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65000"/>
              </a:lnSpc>
            </a:pPr>
            <a:r>
              <a:rPr lang="en-US" altLang="zh-TW" sz="1800" b="0" dirty="0">
                <a:solidFill>
                  <a:srgbClr val="C00000"/>
                </a:solidFill>
              </a:rPr>
              <a:t>3 nearest neighbors</a:t>
            </a:r>
          </a:p>
          <a:p>
            <a:pPr>
              <a:lnSpc>
                <a:spcPct val="65000"/>
              </a:lnSpc>
            </a:pPr>
            <a:r>
              <a:rPr lang="en-US" altLang="zh-TW" sz="1800" b="0" dirty="0">
                <a:solidFill>
                  <a:srgbClr val="C00000"/>
                </a:solidFill>
                <a:sym typeface="Wingdings" panose="05000000000000000000" pitchFamily="2" charset="2"/>
              </a:rPr>
              <a:t> The point is </a:t>
            </a:r>
            <a:r>
              <a:rPr lang="en-US" altLang="zh-TW" sz="1800" b="0" dirty="0">
                <a:solidFill>
                  <a:srgbClr val="C00000"/>
                </a:solidFill>
              </a:rPr>
              <a:t>classified as B via 3NNC.</a:t>
            </a:r>
          </a:p>
          <a:p>
            <a:pPr>
              <a:lnSpc>
                <a:spcPct val="65000"/>
              </a:lnSpc>
            </a:pPr>
            <a:endParaRPr lang="en-US" altLang="zh-TW" sz="2200" b="0" dirty="0">
              <a:solidFill>
                <a:srgbClr val="C00000"/>
              </a:solidFill>
            </a:endParaRPr>
          </a:p>
        </p:txBody>
      </p:sp>
      <p:sp>
        <p:nvSpPr>
          <p:cNvPr id="62" name="圓角矩形圖說文字 61"/>
          <p:cNvSpPr/>
          <p:nvPr/>
        </p:nvSpPr>
        <p:spPr>
          <a:xfrm>
            <a:off x="4223793" y="2204542"/>
            <a:ext cx="649287" cy="360363"/>
          </a:xfrm>
          <a:prstGeom prst="wedgeRoundRectCallout">
            <a:avLst>
              <a:gd name="adj1" fmla="val -100685"/>
              <a:gd name="adj2" fmla="val 14949"/>
              <a:gd name="adj3" fmla="val 1666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1200" dirty="0">
                <a:solidFill>
                  <a:prstClr val="black"/>
                </a:solidFill>
              </a:rPr>
              <a:t>Quiz</a:t>
            </a:r>
            <a:r>
              <a:rPr lang="en-US" altLang="zh-TW" sz="1200" dirty="0">
                <a:solidFill>
                  <a:prstClr val="black"/>
                </a:solidFill>
                <a:sym typeface="Wingdings" panose="05000000000000000000" pitchFamily="2" charset="2"/>
              </a:rPr>
              <a:t>!</a:t>
            </a:r>
            <a:endParaRPr lang="zh-TW" altLang="en-US" sz="1200" dirty="0">
              <a:solidFill>
                <a:prstClr val="black"/>
              </a:solidFill>
            </a:endParaRPr>
          </a:p>
        </p:txBody>
      </p:sp>
      <p:sp>
        <p:nvSpPr>
          <p:cNvPr id="63" name="Oval 47"/>
          <p:cNvSpPr>
            <a:spLocks noChangeArrowheads="1"/>
          </p:cNvSpPr>
          <p:nvPr/>
        </p:nvSpPr>
        <p:spPr bwMode="auto">
          <a:xfrm>
            <a:off x="5613152" y="5085184"/>
            <a:ext cx="50800" cy="508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6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呼嘯音效?鷟7?y鄴BB鷟  ?鷟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91" grpId="0" animBg="1"/>
      <p:bldP spid="618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Inequality </a:t>
            </a:r>
            <a:r>
              <a:rPr lang="en-US" altLang="zh-TW" dirty="0"/>
              <a:t>of </a:t>
            </a:r>
            <a:r>
              <a:rPr lang="en-US" altLang="zh-TW" dirty="0" smtClean="0"/>
              <a:t>Arithmetic </a:t>
            </a:r>
            <a:r>
              <a:rPr lang="en-US" altLang="zh-TW" dirty="0"/>
              <a:t>and </a:t>
            </a:r>
            <a:r>
              <a:rPr lang="en-US" altLang="zh-TW" dirty="0" smtClean="0"/>
              <a:t>Geometric Means</a:t>
            </a:r>
            <a:endParaRPr lang="zh-TW" altLang="en-US" dirty="0"/>
          </a:p>
        </p:txBody>
      </p:sp>
      <p:sp>
        <p:nvSpPr>
          <p:cNvPr id="21507" name="內容版面配置區 2"/>
          <p:cNvSpPr>
            <a:spLocks noGrp="1"/>
          </p:cNvSpPr>
          <p:nvPr>
            <p:ph sz="quarter" idx="1"/>
          </p:nvPr>
        </p:nvSpPr>
        <p:spPr>
          <a:xfrm>
            <a:off x="1981200" y="1714501"/>
            <a:ext cx="7467600" cy="4759325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AM-GM inequality</a:t>
            </a:r>
          </a:p>
          <a:p>
            <a:pPr eaLnBrk="1" hangingPunct="1"/>
            <a:endParaRPr lang="en-US" altLang="zh-TW" dirty="0" smtClean="0"/>
          </a:p>
          <a:p>
            <a:pPr eaLnBrk="1" hangingPunct="1"/>
            <a:endParaRPr lang="en-US" altLang="zh-TW" dirty="0" smtClean="0"/>
          </a:p>
          <a:p>
            <a:pPr eaLnBrk="1" hangingPunct="1"/>
            <a:endParaRPr lang="en-US" altLang="zh-TW" dirty="0" smtClean="0"/>
          </a:p>
          <a:p>
            <a:pPr eaLnBrk="1" hangingPunct="1"/>
            <a:endParaRPr lang="en-US" altLang="zh-TW" dirty="0" smtClean="0"/>
          </a:p>
          <a:p>
            <a:pPr eaLnBrk="1" hangingPunct="1"/>
            <a:r>
              <a:rPr lang="en-US" altLang="zh-TW" dirty="0" smtClean="0"/>
              <a:t>Proof of this inequality</a:t>
            </a:r>
          </a:p>
          <a:p>
            <a:pPr lvl="1" eaLnBrk="1" hangingPunct="1"/>
            <a:r>
              <a:rPr lang="en-US" altLang="zh-TW" dirty="0" smtClean="0">
                <a:hlinkClick r:id="rId3"/>
              </a:rPr>
              <a:t>Wikipedia</a:t>
            </a:r>
            <a:endParaRPr lang="en-US" altLang="zh-TW" dirty="0" smtClean="0"/>
          </a:p>
          <a:p>
            <a:pPr eaLnBrk="1" hangingPunct="1"/>
            <a:r>
              <a:rPr lang="en-US" altLang="zh-TW" dirty="0" smtClean="0"/>
              <a:t>How to use the inequality to solve MLE problem?</a:t>
            </a:r>
          </a:p>
        </p:txBody>
      </p:sp>
      <p:graphicFrame>
        <p:nvGraphicFramePr>
          <p:cNvPr id="21508" name="物件 4"/>
          <p:cNvGraphicFramePr>
            <a:graphicFrameLocks noChangeAspect="1"/>
          </p:cNvGraphicFramePr>
          <p:nvPr/>
        </p:nvGraphicFramePr>
        <p:xfrm>
          <a:off x="2587625" y="2344739"/>
          <a:ext cx="5081588" cy="158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方程式" r:id="rId4" imgW="2857500" imgH="889000" progId="Equation.3">
                  <p:embed/>
                </p:oleObj>
              </mc:Choice>
              <mc:Fallback>
                <p:oleObj name="方程式" r:id="rId4" imgW="28575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2344739"/>
                        <a:ext cx="5081588" cy="158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圓角矩形圖說文字 5"/>
          <p:cNvSpPr/>
          <p:nvPr/>
        </p:nvSpPr>
        <p:spPr>
          <a:xfrm>
            <a:off x="6600735" y="2156302"/>
            <a:ext cx="714556" cy="408623"/>
          </a:xfrm>
          <a:prstGeom prst="wedgeRoundRectCallout">
            <a:avLst>
              <a:gd name="adj1" fmla="val -72771"/>
              <a:gd name="adj2" fmla="val 128444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1510" name="物件 4"/>
          <p:cNvGraphicFramePr>
            <a:graphicFrameLocks noChangeAspect="1"/>
          </p:cNvGraphicFramePr>
          <p:nvPr/>
        </p:nvGraphicFramePr>
        <p:xfrm>
          <a:off x="2560639" y="5195888"/>
          <a:ext cx="5551487" cy="161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方程式" r:id="rId6" imgW="3594100" imgH="1041400" progId="Equation.3">
                  <p:embed/>
                </p:oleObj>
              </mc:Choice>
              <mc:Fallback>
                <p:oleObj name="方程式" r:id="rId6" imgW="35941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9" y="5195888"/>
                        <a:ext cx="5551487" cy="161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44295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How to Prove AM-GM Inequality?</a:t>
            </a:r>
            <a:endParaRPr lang="zh-TW" altLang="en-US" dirty="0"/>
          </a:p>
        </p:txBody>
      </p:sp>
      <p:sp>
        <p:nvSpPr>
          <p:cNvPr id="22531" name="內容版面配置區 2"/>
          <p:cNvSpPr>
            <a:spLocks noGrp="1"/>
          </p:cNvSpPr>
          <p:nvPr>
            <p:ph sz="quarter" idx="1"/>
          </p:nvPr>
        </p:nvSpPr>
        <p:spPr>
          <a:xfrm>
            <a:off x="1981200" y="1714501"/>
            <a:ext cx="7467600" cy="4759325"/>
          </a:xfrm>
        </p:spPr>
        <p:txBody>
          <a:bodyPr/>
          <a:lstStyle/>
          <a:p>
            <a:r>
              <a:rPr lang="en-US" altLang="zh-TW" smtClean="0"/>
              <a:t>Jensen’s inequality</a:t>
            </a:r>
          </a:p>
          <a:p>
            <a:endParaRPr lang="en-US" altLang="zh-TW" smtClean="0"/>
          </a:p>
          <a:p>
            <a:endParaRPr lang="en-US" altLang="zh-TW" smtClean="0"/>
          </a:p>
          <a:p>
            <a:endParaRPr lang="en-US" altLang="zh-TW" smtClean="0"/>
          </a:p>
          <a:p>
            <a:r>
              <a:rPr lang="en-US" altLang="zh-TW" smtClean="0"/>
              <a:t>Proof by induction</a:t>
            </a:r>
            <a:endParaRPr lang="zh-TW" altLang="en-US" smtClean="0"/>
          </a:p>
        </p:txBody>
      </p:sp>
      <p:graphicFrame>
        <p:nvGraphicFramePr>
          <p:cNvPr id="22532" name="物件 4"/>
          <p:cNvGraphicFramePr>
            <a:graphicFrameLocks noChangeAspect="1"/>
          </p:cNvGraphicFramePr>
          <p:nvPr/>
        </p:nvGraphicFramePr>
        <p:xfrm>
          <a:off x="2308225" y="2205038"/>
          <a:ext cx="528478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方程式" r:id="rId3" imgW="2971800" imgH="660240" progId="Equation.3">
                  <p:embed/>
                </p:oleObj>
              </mc:Choice>
              <mc:Fallback>
                <p:oleObj name="方程式" r:id="rId3" imgW="29718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2205038"/>
                        <a:ext cx="528478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744663"/>
            <a:ext cx="417671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34" name="物件 4"/>
          <p:cNvGraphicFramePr>
            <a:graphicFrameLocks noChangeAspect="1"/>
          </p:cNvGraphicFramePr>
          <p:nvPr/>
        </p:nvGraphicFramePr>
        <p:xfrm>
          <a:off x="2711451" y="4076700"/>
          <a:ext cx="4156075" cy="154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方程式" r:id="rId6" imgW="2336800" imgH="863600" progId="Equation.3">
                  <p:embed/>
                </p:oleObj>
              </mc:Choice>
              <mc:Fallback>
                <p:oleObj name="方程式" r:id="rId6" imgW="23368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1" y="4076700"/>
                        <a:ext cx="4156075" cy="154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圓角矩形圖說文字 6"/>
          <p:cNvSpPr/>
          <p:nvPr/>
        </p:nvSpPr>
        <p:spPr>
          <a:xfrm>
            <a:off x="5110163" y="1690689"/>
            <a:ext cx="1778000" cy="409575"/>
          </a:xfrm>
          <a:prstGeom prst="wedgeRoundRectCallout">
            <a:avLst>
              <a:gd name="adj1" fmla="val -64972"/>
              <a:gd name="adj2" fmla="val 27428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How to prove it?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286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Proof by Induction</a:t>
            </a:r>
            <a:endParaRPr lang="zh-TW" altLang="en-US" dirty="0"/>
          </a:p>
        </p:txBody>
      </p:sp>
      <p:graphicFrame>
        <p:nvGraphicFramePr>
          <p:cNvPr id="23555" name="物件 4"/>
          <p:cNvGraphicFramePr>
            <a:graphicFrameLocks noChangeAspect="1"/>
          </p:cNvGraphicFramePr>
          <p:nvPr/>
        </p:nvGraphicFramePr>
        <p:xfrm>
          <a:off x="1819275" y="1700213"/>
          <a:ext cx="8027988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方程式" r:id="rId3" imgW="6311900" imgH="3898900" progId="Equation.3">
                  <p:embed/>
                </p:oleObj>
              </mc:Choice>
              <mc:Fallback>
                <p:oleObj name="方程式" r:id="rId3" imgW="6311900" imgH="3898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275" y="1700213"/>
                        <a:ext cx="8027988" cy="499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80116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Probability Functions for Discrete Variables</a:t>
            </a:r>
            <a:endParaRPr lang="zh-TW" altLang="en-US" dirty="0"/>
          </a:p>
        </p:txBody>
      </p:sp>
      <p:sp>
        <p:nvSpPr>
          <p:cNvPr id="24579" name="內容版面配置區 2"/>
          <p:cNvSpPr>
            <a:spLocks noGrp="1"/>
          </p:cNvSpPr>
          <p:nvPr>
            <p:ph sz="quarter" idx="1"/>
          </p:nvPr>
        </p:nvSpPr>
        <p:spPr>
          <a:xfrm>
            <a:off x="1981200" y="1714501"/>
            <a:ext cx="7467600" cy="4759325"/>
          </a:xfrm>
        </p:spPr>
        <p:txBody>
          <a:bodyPr/>
          <a:lstStyle/>
          <a:p>
            <a:pPr eaLnBrk="1" hangingPunct="1"/>
            <a:r>
              <a:rPr lang="en-US" altLang="zh-TW" smtClean="0"/>
              <a:t>Toss a 3-side die for many times and obtain n</a:t>
            </a:r>
            <a:r>
              <a:rPr lang="en-US" altLang="zh-TW" baseline="-25000" smtClean="0"/>
              <a:t>1</a:t>
            </a:r>
            <a:r>
              <a:rPr lang="en-US" altLang="zh-TW" smtClean="0"/>
              <a:t> of side 1, n</a:t>
            </a:r>
            <a:r>
              <a:rPr lang="en-US" altLang="zh-TW" baseline="-25000" smtClean="0"/>
              <a:t>2</a:t>
            </a:r>
            <a:r>
              <a:rPr lang="en-US" altLang="zh-TW" smtClean="0"/>
              <a:t> of side 2, and n</a:t>
            </a:r>
            <a:r>
              <a:rPr lang="en-US" altLang="zh-TW" baseline="-25000" smtClean="0"/>
              <a:t>3</a:t>
            </a:r>
            <a:r>
              <a:rPr lang="en-US" altLang="zh-TW" smtClean="0"/>
              <a:t> of side 3, then what is the most likely probabilities for sides 1, 2, and 3, respectively?</a:t>
            </a:r>
          </a:p>
          <a:p>
            <a:pPr lvl="1" eaLnBrk="1" hangingPunct="1"/>
            <a:r>
              <a:rPr lang="en-US" altLang="zh-TW" smtClean="0"/>
              <a:t>Our intuition…</a:t>
            </a:r>
          </a:p>
          <a:p>
            <a:pPr lvl="1" eaLnBrk="1" hangingPunct="1"/>
            <a:r>
              <a:rPr lang="en-US" altLang="zh-TW" smtClean="0"/>
              <a:t>By MLE…</a:t>
            </a:r>
          </a:p>
        </p:txBody>
      </p:sp>
      <p:graphicFrame>
        <p:nvGraphicFramePr>
          <p:cNvPr id="24580" name="物件 4"/>
          <p:cNvGraphicFramePr>
            <a:graphicFrameLocks noChangeAspect="1"/>
          </p:cNvGraphicFramePr>
          <p:nvPr/>
        </p:nvGraphicFramePr>
        <p:xfrm>
          <a:off x="2930526" y="3740151"/>
          <a:ext cx="61896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方程式" r:id="rId3" imgW="3479800" imgH="228600" progId="Equation.3">
                  <p:embed/>
                </p:oleObj>
              </mc:Choice>
              <mc:Fallback>
                <p:oleObj name="方程式" r:id="rId3" imgW="347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526" y="3740151"/>
                        <a:ext cx="618966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圓角矩形圖說文字 4"/>
          <p:cNvSpPr/>
          <p:nvPr/>
        </p:nvSpPr>
        <p:spPr>
          <a:xfrm>
            <a:off x="9413785" y="3667602"/>
            <a:ext cx="714556" cy="408623"/>
          </a:xfrm>
          <a:prstGeom prst="wedgeRoundRectCallout">
            <a:avLst>
              <a:gd name="adj1" fmla="val -28075"/>
              <a:gd name="adj2" fmla="val -6745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343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MLE for PDF of Continuous Variables of 1D</a:t>
            </a:r>
            <a:endParaRPr lang="zh-TW" altLang="en-US" dirty="0"/>
          </a:p>
        </p:txBody>
      </p:sp>
      <p:sp>
        <p:nvSpPr>
          <p:cNvPr id="25603" name="內容版面配置區 2"/>
          <p:cNvSpPr>
            <a:spLocks noGrp="1"/>
          </p:cNvSpPr>
          <p:nvPr>
            <p:ph sz="quarter" idx="1"/>
          </p:nvPr>
        </p:nvSpPr>
        <p:spPr>
          <a:xfrm>
            <a:off x="1981200" y="1700214"/>
            <a:ext cx="7467600" cy="4759325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hlinkClick r:id="rId3"/>
              </a:rPr>
              <a:t>Detailed coverage</a:t>
            </a:r>
            <a:endParaRPr lang="en-US" altLang="zh-TW" dirty="0" smtClean="0"/>
          </a:p>
        </p:txBody>
      </p:sp>
      <p:graphicFrame>
        <p:nvGraphicFramePr>
          <p:cNvPr id="25604" name="物件 5"/>
          <p:cNvGraphicFramePr>
            <a:graphicFrameLocks noChangeAspect="1"/>
          </p:cNvGraphicFramePr>
          <p:nvPr/>
        </p:nvGraphicFramePr>
        <p:xfrm>
          <a:off x="2351088" y="2319338"/>
          <a:ext cx="2489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r:id="rId4" imgW="2489200" imgH="533400" progId="Equation.3">
                  <p:embed/>
                </p:oleObj>
              </mc:Choice>
              <mc:Fallback>
                <p:oleObj r:id="rId4" imgW="24892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2319338"/>
                        <a:ext cx="2489200" cy="533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Rectangle 11"/>
          <p:cNvSpPr>
            <a:spLocks noChangeArrowheads="1"/>
          </p:cNvSpPr>
          <p:nvPr/>
        </p:nvSpPr>
        <p:spPr bwMode="auto">
          <a:xfrm>
            <a:off x="2855914" y="30284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5606" name="Rectangle 13"/>
          <p:cNvSpPr>
            <a:spLocks noChangeArrowheads="1"/>
          </p:cNvSpPr>
          <p:nvPr/>
        </p:nvSpPr>
        <p:spPr bwMode="auto">
          <a:xfrm>
            <a:off x="2640014" y="3749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aphicFrame>
        <p:nvGraphicFramePr>
          <p:cNvPr id="25607" name="物件 11"/>
          <p:cNvGraphicFramePr>
            <a:graphicFrameLocks noChangeAspect="1"/>
          </p:cNvGraphicFramePr>
          <p:nvPr/>
        </p:nvGraphicFramePr>
        <p:xfrm>
          <a:off x="2351088" y="4002088"/>
          <a:ext cx="29337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r:id="rId6" imgW="2933700" imgH="2235200" progId="Equation.3">
                  <p:embed/>
                </p:oleObj>
              </mc:Choice>
              <mc:Fallback>
                <p:oleObj r:id="rId6" imgW="2933700" imgH="223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4002088"/>
                        <a:ext cx="2933700" cy="2235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Rectangle 15"/>
          <p:cNvSpPr>
            <a:spLocks noChangeArrowheads="1"/>
          </p:cNvSpPr>
          <p:nvPr/>
        </p:nvSpPr>
        <p:spPr bwMode="auto">
          <a:xfrm>
            <a:off x="5881689" y="46333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aphicFrame>
        <p:nvGraphicFramePr>
          <p:cNvPr id="25609" name="物件 13"/>
          <p:cNvGraphicFramePr>
            <a:graphicFrameLocks noChangeAspect="1"/>
          </p:cNvGraphicFramePr>
          <p:nvPr/>
        </p:nvGraphicFramePr>
        <p:xfrm>
          <a:off x="5916613" y="5251450"/>
          <a:ext cx="4140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r:id="rId8" imgW="4140200" imgH="914400" progId="Equation.3">
                  <p:embed/>
                </p:oleObj>
              </mc:Choice>
              <mc:Fallback>
                <p:oleObj r:id="rId8" imgW="41402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613" y="5251450"/>
                        <a:ext cx="4140200" cy="914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圓角矩形圖說文字 15"/>
          <p:cNvSpPr/>
          <p:nvPr/>
        </p:nvSpPr>
        <p:spPr>
          <a:xfrm>
            <a:off x="5159376" y="2228850"/>
            <a:ext cx="588963" cy="407988"/>
          </a:xfrm>
          <a:prstGeom prst="wedgeRoundRectCallout">
            <a:avLst>
              <a:gd name="adj1" fmla="val -91649"/>
              <a:gd name="adj2" fmla="val 48308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PDF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圖說文字 16"/>
          <p:cNvSpPr/>
          <p:nvPr/>
        </p:nvSpPr>
        <p:spPr>
          <a:xfrm>
            <a:off x="4895850" y="2781301"/>
            <a:ext cx="1416050" cy="714375"/>
          </a:xfrm>
          <a:prstGeom prst="wedgeRoundRectCallout">
            <a:avLst>
              <a:gd name="adj1" fmla="val -88866"/>
              <a:gd name="adj2" fmla="val 39480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Overall PDF,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or likelihood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5445125" y="4538664"/>
            <a:ext cx="1504950" cy="407987"/>
          </a:xfrm>
          <a:prstGeom prst="wedgeRoundRectCallout">
            <a:avLst>
              <a:gd name="adj1" fmla="val -57079"/>
              <a:gd name="adj2" fmla="val -71483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Log likelihood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圓角矩形圖說文字 18"/>
          <p:cNvSpPr/>
          <p:nvPr/>
        </p:nvSpPr>
        <p:spPr>
          <a:xfrm>
            <a:off x="9031288" y="4581525"/>
            <a:ext cx="704850" cy="407988"/>
          </a:xfrm>
          <a:prstGeom prst="wedgeRoundRectCallout">
            <a:avLst>
              <a:gd name="adj1" fmla="val -68410"/>
              <a:gd name="adj2" fmla="val 116348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MLE!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5614" name="Picture 21" descr="http://localhost/jang/books/dcpr/example/output/mle4gaussian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1903413"/>
            <a:ext cx="3376612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5" name="Rectangle 23"/>
          <p:cNvSpPr>
            <a:spLocks noChangeArrowheads="1"/>
          </p:cNvSpPr>
          <p:nvPr/>
        </p:nvSpPr>
        <p:spPr bwMode="auto">
          <a:xfrm>
            <a:off x="2352676" y="27998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aphicFrame>
        <p:nvGraphicFramePr>
          <p:cNvPr id="25616" name="物件 19"/>
          <p:cNvGraphicFramePr>
            <a:graphicFrameLocks noChangeAspect="1"/>
          </p:cNvGraphicFramePr>
          <p:nvPr/>
        </p:nvGraphicFramePr>
        <p:xfrm>
          <a:off x="2351088" y="3055938"/>
          <a:ext cx="1955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方程式" r:id="rId11" imgW="1955800" imgH="660400" progId="Equation.3">
                  <p:embed/>
                </p:oleObj>
              </mc:Choice>
              <mc:Fallback>
                <p:oleObj name="方程式" r:id="rId11" imgW="19558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3055938"/>
                        <a:ext cx="1955800" cy="660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圓角矩形圖說文字 19"/>
          <p:cNvSpPr/>
          <p:nvPr/>
        </p:nvSpPr>
        <p:spPr>
          <a:xfrm>
            <a:off x="9197885" y="6259990"/>
            <a:ext cx="714556" cy="408623"/>
          </a:xfrm>
          <a:prstGeom prst="wedgeRoundRectCallout">
            <a:avLst>
              <a:gd name="adj1" fmla="val -86012"/>
              <a:gd name="adj2" fmla="val -46696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753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MLE for PDF of Continuous Variables of ND</a:t>
            </a:r>
            <a:endParaRPr lang="zh-TW" altLang="en-US" dirty="0"/>
          </a:p>
        </p:txBody>
      </p:sp>
      <p:sp>
        <p:nvSpPr>
          <p:cNvPr id="26627" name="內容版面配置區 2"/>
          <p:cNvSpPr>
            <a:spLocks noGrp="1"/>
          </p:cNvSpPr>
          <p:nvPr>
            <p:ph sz="quarter" idx="1"/>
          </p:nvPr>
        </p:nvSpPr>
        <p:spPr>
          <a:xfrm>
            <a:off x="1981200" y="1838326"/>
            <a:ext cx="7467600" cy="4759325"/>
          </a:xfrm>
        </p:spPr>
        <p:txBody>
          <a:bodyPr/>
          <a:lstStyle/>
          <a:p>
            <a:pPr eaLnBrk="1" hangingPunct="1"/>
            <a:r>
              <a:rPr lang="en-US" altLang="zh-TW" smtClean="0">
                <a:hlinkClick r:id="rId3"/>
              </a:rPr>
              <a:t>Detailed coverage</a:t>
            </a:r>
            <a:endParaRPr lang="en-US" altLang="zh-TW" smtClean="0"/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2640014" y="22362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6629" name="Rectangle 11"/>
          <p:cNvSpPr>
            <a:spLocks noChangeArrowheads="1"/>
          </p:cNvSpPr>
          <p:nvPr/>
        </p:nvSpPr>
        <p:spPr bwMode="auto">
          <a:xfrm>
            <a:off x="2855914" y="30284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6630" name="Rectangle 13"/>
          <p:cNvSpPr>
            <a:spLocks noChangeArrowheads="1"/>
          </p:cNvSpPr>
          <p:nvPr/>
        </p:nvSpPr>
        <p:spPr bwMode="auto">
          <a:xfrm>
            <a:off x="2640014" y="3749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6631" name="Rectangle 15"/>
          <p:cNvSpPr>
            <a:spLocks noChangeArrowheads="1"/>
          </p:cNvSpPr>
          <p:nvPr/>
        </p:nvSpPr>
        <p:spPr bwMode="auto">
          <a:xfrm>
            <a:off x="5881689" y="46333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6632" name="Rectangle 2"/>
          <p:cNvSpPr>
            <a:spLocks noChangeArrowheads="1"/>
          </p:cNvSpPr>
          <p:nvPr/>
        </p:nvSpPr>
        <p:spPr bwMode="auto">
          <a:xfrm>
            <a:off x="2065339" y="2147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aphicFrame>
        <p:nvGraphicFramePr>
          <p:cNvPr id="26633" name="物件 3"/>
          <p:cNvGraphicFramePr>
            <a:graphicFrameLocks noChangeAspect="1"/>
          </p:cNvGraphicFramePr>
          <p:nvPr/>
        </p:nvGraphicFramePr>
        <p:xfrm>
          <a:off x="2141538" y="2489200"/>
          <a:ext cx="3162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方程式" r:id="rId4" imgW="3162300" imgH="508000" progId="Equation.3">
                  <p:embed/>
                </p:oleObj>
              </mc:Choice>
              <mc:Fallback>
                <p:oleObj name="方程式" r:id="rId4" imgW="3162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2489200"/>
                        <a:ext cx="3162300" cy="508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Rectangle 6"/>
          <p:cNvSpPr>
            <a:spLocks noChangeArrowheads="1"/>
          </p:cNvSpPr>
          <p:nvPr/>
        </p:nvSpPr>
        <p:spPr bwMode="auto">
          <a:xfrm>
            <a:off x="2351089" y="28839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6635" name="Rectangle 8"/>
          <p:cNvSpPr>
            <a:spLocks noChangeArrowheads="1"/>
          </p:cNvSpPr>
          <p:nvPr/>
        </p:nvSpPr>
        <p:spPr bwMode="auto">
          <a:xfrm>
            <a:off x="2281239" y="3676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aphicFrame>
        <p:nvGraphicFramePr>
          <p:cNvPr id="26636" name="物件 17"/>
          <p:cNvGraphicFramePr>
            <a:graphicFrameLocks noChangeAspect="1"/>
          </p:cNvGraphicFramePr>
          <p:nvPr/>
        </p:nvGraphicFramePr>
        <p:xfrm>
          <a:off x="2057400" y="4492625"/>
          <a:ext cx="35306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方程式" r:id="rId6" imgW="3530600" imgH="1828800" progId="Equation.3">
                  <p:embed/>
                </p:oleObj>
              </mc:Choice>
              <mc:Fallback>
                <p:oleObj name="方程式" r:id="rId6" imgW="3530600" imgH="182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492625"/>
                        <a:ext cx="3530600" cy="1828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7" name="Rectangle 10"/>
          <p:cNvSpPr>
            <a:spLocks noChangeArrowheads="1"/>
          </p:cNvSpPr>
          <p:nvPr/>
        </p:nvSpPr>
        <p:spPr bwMode="auto">
          <a:xfrm>
            <a:off x="6600826" y="3774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aphicFrame>
        <p:nvGraphicFramePr>
          <p:cNvPr id="26638" name="物件 19"/>
          <p:cNvGraphicFramePr>
            <a:graphicFrameLocks noChangeAspect="1"/>
          </p:cNvGraphicFramePr>
          <p:nvPr/>
        </p:nvGraphicFramePr>
        <p:xfrm>
          <a:off x="6600825" y="4400550"/>
          <a:ext cx="21336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方程式" r:id="rId8" imgW="2133600" imgH="1295400" progId="Equation.3">
                  <p:embed/>
                </p:oleObj>
              </mc:Choice>
              <mc:Fallback>
                <p:oleObj name="方程式" r:id="rId8" imgW="2133600" imgH="129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4400550"/>
                        <a:ext cx="2133600" cy="1295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9" name="物件 23"/>
          <p:cNvGraphicFramePr>
            <a:graphicFrameLocks noChangeAspect="1"/>
          </p:cNvGraphicFramePr>
          <p:nvPr/>
        </p:nvGraphicFramePr>
        <p:xfrm>
          <a:off x="6672263" y="5780088"/>
          <a:ext cx="168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方程式" r:id="rId10" imgW="1689100" imgH="457200" progId="Equation.3">
                  <p:embed/>
                </p:oleObj>
              </mc:Choice>
              <mc:Fallback>
                <p:oleObj name="方程式" r:id="rId10" imgW="1689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5780088"/>
                        <a:ext cx="1689100" cy="457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40" name="Picture 16" descr="http://localhost/jang/books/dcpr/example/output/mle4gaussian02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1973263"/>
            <a:ext cx="3187700" cy="23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圓角矩形圖說文字 26"/>
          <p:cNvSpPr/>
          <p:nvPr/>
        </p:nvSpPr>
        <p:spPr>
          <a:xfrm>
            <a:off x="5578476" y="2227264"/>
            <a:ext cx="588963" cy="409575"/>
          </a:xfrm>
          <a:prstGeom prst="wedgeRoundRectCallout">
            <a:avLst>
              <a:gd name="adj1" fmla="val -91649"/>
              <a:gd name="adj2" fmla="val 48308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PDF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圖說文字 27"/>
          <p:cNvSpPr/>
          <p:nvPr/>
        </p:nvSpPr>
        <p:spPr>
          <a:xfrm>
            <a:off x="4511675" y="3068639"/>
            <a:ext cx="1416050" cy="714375"/>
          </a:xfrm>
          <a:prstGeom prst="wedgeRoundRectCallout">
            <a:avLst>
              <a:gd name="adj1" fmla="val -84412"/>
              <a:gd name="adj2" fmla="val 26239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Overall PDF,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or likelihood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圖說文字 28"/>
          <p:cNvSpPr/>
          <p:nvPr/>
        </p:nvSpPr>
        <p:spPr>
          <a:xfrm>
            <a:off x="4445000" y="3933826"/>
            <a:ext cx="1506538" cy="409575"/>
          </a:xfrm>
          <a:prstGeom prst="wedgeRoundRectCallout">
            <a:avLst>
              <a:gd name="adj1" fmla="val -47931"/>
              <a:gd name="adj2" fmla="val 75521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Log likelihood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圖說文字 29"/>
          <p:cNvSpPr/>
          <p:nvPr/>
        </p:nvSpPr>
        <p:spPr>
          <a:xfrm>
            <a:off x="8990014" y="5516564"/>
            <a:ext cx="706437" cy="409575"/>
          </a:xfrm>
          <a:prstGeom prst="wedgeRoundRectCallout">
            <a:avLst>
              <a:gd name="adj1" fmla="val -16862"/>
              <a:gd name="adj2" fmla="val 16276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MLE!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645" name="Rectangle 18"/>
          <p:cNvSpPr>
            <a:spLocks noChangeArrowheads="1"/>
          </p:cNvSpPr>
          <p:nvPr/>
        </p:nvSpPr>
        <p:spPr bwMode="auto">
          <a:xfrm>
            <a:off x="2063751" y="27998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graphicFrame>
        <p:nvGraphicFramePr>
          <p:cNvPr id="26646" name="物件 25"/>
          <p:cNvGraphicFramePr>
            <a:graphicFrameLocks noChangeAspect="1"/>
          </p:cNvGraphicFramePr>
          <p:nvPr/>
        </p:nvGraphicFramePr>
        <p:xfrm>
          <a:off x="2135188" y="3357563"/>
          <a:ext cx="18542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方程式" r:id="rId13" imgW="1854200" imgH="660400" progId="Equation.3">
                  <p:embed/>
                </p:oleObj>
              </mc:Choice>
              <mc:Fallback>
                <p:oleObj name="方程式" r:id="rId13" imgW="18542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3357563"/>
                        <a:ext cx="1854200" cy="660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32993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0988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Q &amp; A</a:t>
            </a:r>
            <a:endParaRPr lang="zh-TW" altLang="en-US" dirty="0"/>
          </a:p>
        </p:txBody>
      </p:sp>
      <p:sp>
        <p:nvSpPr>
          <p:cNvPr id="27651" name="內容版面配置區 2"/>
          <p:cNvSpPr>
            <a:spLocks noGrp="1"/>
          </p:cNvSpPr>
          <p:nvPr>
            <p:ph sz="quarter" idx="1"/>
          </p:nvPr>
        </p:nvSpPr>
        <p:spPr>
          <a:xfrm>
            <a:off x="1981200" y="1714501"/>
            <a:ext cx="7467600" cy="4759325"/>
          </a:xfrm>
        </p:spPr>
        <p:txBody>
          <a:bodyPr/>
          <a:lstStyle/>
          <a:p>
            <a:pPr eaLnBrk="1" hangingPunct="1"/>
            <a:r>
              <a:rPr lang="en-US" altLang="zh-TW" smtClean="0"/>
              <a:t>Questions</a:t>
            </a:r>
          </a:p>
          <a:p>
            <a:pPr lvl="1" eaLnBrk="1" hangingPunct="1"/>
            <a:r>
              <a:rPr lang="en-US" altLang="zh-TW" smtClean="0">
                <a:sym typeface="Wingdings" panose="05000000000000000000" pitchFamily="2" charset="2"/>
              </a:rPr>
              <a:t>Can we choose other PDFs instead of Gaussian/normal distributions?  Yes!</a:t>
            </a:r>
          </a:p>
          <a:p>
            <a:pPr lvl="1" eaLnBrk="1" hangingPunct="1"/>
            <a:r>
              <a:rPr lang="en-US" altLang="zh-TW" smtClean="0">
                <a:sym typeface="Wingdings" panose="05000000000000000000" pitchFamily="2" charset="2"/>
              </a:rPr>
              <a:t>What are the other available PDFs?</a:t>
            </a:r>
          </a:p>
          <a:p>
            <a:pPr lvl="1" eaLnBrk="1" hangingPunct="1"/>
            <a:r>
              <a:rPr lang="en-US" altLang="zh-TW" smtClean="0">
                <a:sym typeface="Wingdings" panose="05000000000000000000" pitchFamily="2" charset="2"/>
              </a:rPr>
              <a:t>How do I know the selected PDF is appropriate?</a:t>
            </a:r>
          </a:p>
        </p:txBody>
      </p:sp>
    </p:spTree>
    <p:extLst>
      <p:ext uri="{BB962C8B-B14F-4D97-AF65-F5344CB8AC3E}">
        <p14:creationId xmlns:p14="http://schemas.microsoft.com/office/powerpoint/2010/main" val="34319328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071664" y="1340768"/>
            <a:ext cx="7272808" cy="1894362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+mj-ea"/>
              </a:rPr>
              <a:t>Quadratic </a:t>
            </a:r>
            <a:r>
              <a:rPr lang="en-US" altLang="zh-TW" sz="3600" b="1" dirty="0">
                <a:latin typeface="+mj-ea"/>
              </a:rPr>
              <a:t>Classifiers</a:t>
            </a:r>
            <a:br>
              <a:rPr lang="en-US" altLang="zh-TW" sz="3600" b="1" dirty="0">
                <a:latin typeface="+mj-ea"/>
              </a:rPr>
            </a:br>
            <a:r>
              <a:rPr lang="en-US" altLang="zh-TW" sz="3600" b="1" dirty="0">
                <a:latin typeface="+mj-ea"/>
              </a:rPr>
              <a:t>(QC</a:t>
            </a:r>
            <a:r>
              <a:rPr lang="en-US" altLang="zh-TW" sz="3600" b="1" dirty="0">
                <a:latin typeface="+mj-ea"/>
              </a:rPr>
              <a:t>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810000" y="3933056"/>
            <a:ext cx="6172200" cy="19442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J.-S. Roger Jang (</a:t>
            </a:r>
            <a:r>
              <a:rPr lang="zh-TW" altLang="en-US" dirty="0"/>
              <a:t>張智星</a:t>
            </a:r>
            <a:r>
              <a:rPr lang="en-US" altLang="zh-TW" dirty="0">
                <a:latin typeface="Arial" panose="020B0604020202020204" pitchFamily="34" charset="0"/>
              </a:rPr>
              <a:t>)</a:t>
            </a:r>
          </a:p>
          <a:p>
            <a:r>
              <a:rPr lang="en-US" altLang="zh-TW" i="1" dirty="0">
                <a:latin typeface="Arial" panose="020B0604020202020204" pitchFamily="34" charset="0"/>
                <a:hlinkClick r:id="rId2"/>
              </a:rPr>
              <a:t>jang@mirlab.org</a:t>
            </a:r>
            <a:endParaRPr lang="en-US" altLang="zh-TW" i="1" dirty="0">
              <a:latin typeface="Arial" panose="020B0604020202020204" pitchFamily="34" charset="0"/>
            </a:endParaRPr>
          </a:p>
          <a:p>
            <a:r>
              <a:rPr lang="en-US" altLang="zh-TW" i="1" dirty="0">
                <a:latin typeface="Arial" panose="020B0604020202020204" pitchFamily="34" charset="0"/>
                <a:hlinkClick r:id="rId3"/>
              </a:rPr>
              <a:t>http://mirlab.org/jang</a:t>
            </a:r>
            <a:endParaRPr lang="zh-TW" altLang="en-US" dirty="0">
              <a:latin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</a:rPr>
              <a:t>MIR Lab, CSIE Dept.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National Taiwan University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044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1014" cy="1143000"/>
          </a:xfrm>
        </p:spPr>
        <p:txBody>
          <a:bodyPr/>
          <a:lstStyle/>
          <a:p>
            <a:r>
              <a:rPr lang="en-US" altLang="zh-TW" dirty="0" smtClean="0"/>
              <a:t>Review: PDF </a:t>
            </a:r>
            <a:r>
              <a:rPr lang="en-US" altLang="zh-TW" dirty="0"/>
              <a:t>Modeling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Goal:</a:t>
            </a:r>
          </a:p>
          <a:p>
            <a:pPr lvl="1"/>
            <a:r>
              <a:rPr lang="en-US" altLang="zh-TW" dirty="0"/>
              <a:t>Find a PDF (probability density function) that can best describe a given dataset</a:t>
            </a:r>
          </a:p>
          <a:p>
            <a:r>
              <a:rPr lang="en-US" altLang="zh-TW" dirty="0"/>
              <a:t> Steps:</a:t>
            </a:r>
          </a:p>
          <a:p>
            <a:pPr lvl="1"/>
            <a:r>
              <a:rPr lang="en-US" altLang="zh-TW" dirty="0"/>
              <a:t>Select a class of parameterized PDF</a:t>
            </a:r>
          </a:p>
          <a:p>
            <a:pPr lvl="1"/>
            <a:r>
              <a:rPr lang="en-US" altLang="zh-TW" dirty="0"/>
              <a:t>Identify the parameters via MLE (maximum likelihood estimate) based on a given set of sample data</a:t>
            </a:r>
          </a:p>
          <a:p>
            <a:r>
              <a:rPr lang="en-US" altLang="zh-TW" dirty="0"/>
              <a:t> Commonly used PDFs:</a:t>
            </a:r>
          </a:p>
          <a:p>
            <a:pPr lvl="1"/>
            <a:r>
              <a:rPr lang="en-US" altLang="zh-TW" dirty="0"/>
              <a:t>Multi-dimensional Gaussian PDF</a:t>
            </a:r>
          </a:p>
          <a:p>
            <a:pPr lvl="1"/>
            <a:r>
              <a:rPr lang="en-US" altLang="zh-TW" dirty="0"/>
              <a:t>Gaussian mixture models (GMM)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4062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Procedure for classification based on PDF</a:t>
            </a:r>
          </a:p>
          <a:p>
            <a:pPr lvl="1"/>
            <a:r>
              <a:rPr lang="en-US" altLang="zh-TW" dirty="0"/>
              <a:t>Training stage: PDF modeling of each class based on the training dataset</a:t>
            </a:r>
          </a:p>
          <a:p>
            <a:pPr lvl="1"/>
            <a:r>
              <a:rPr lang="en-US" altLang="zh-TW" dirty="0"/>
              <a:t>Test stage: For each entry in the test dataset, pick the class with the max. PDF</a:t>
            </a:r>
          </a:p>
          <a:p>
            <a:r>
              <a:rPr lang="en-US" altLang="zh-TW" dirty="0"/>
              <a:t> Commonly used classifiers:</a:t>
            </a:r>
          </a:p>
          <a:p>
            <a:pPr lvl="1"/>
            <a:r>
              <a:rPr lang="en-US" altLang="zh-TW" dirty="0"/>
              <a:t>Quadratic </a:t>
            </a:r>
            <a:r>
              <a:rPr lang="en-US" altLang="zh-TW" dirty="0" smtClean="0"/>
              <a:t>classifiers, with n-dim</a:t>
            </a:r>
            <a:r>
              <a:rPr lang="en-US" altLang="zh-TW" dirty="0"/>
              <a:t>. Gaussian </a:t>
            </a:r>
            <a:r>
              <a:rPr lang="en-US" altLang="zh-TW" dirty="0" smtClean="0"/>
              <a:t>PDF</a:t>
            </a:r>
            <a:endParaRPr lang="en-US" altLang="zh-TW" dirty="0"/>
          </a:p>
          <a:p>
            <a:pPr lvl="1"/>
            <a:r>
              <a:rPr lang="en-US" altLang="zh-TW" dirty="0"/>
              <a:t>Gaussian-mixture-model </a:t>
            </a:r>
            <a:r>
              <a:rPr lang="en-US" altLang="zh-TW" dirty="0" smtClean="0"/>
              <a:t>classifier, with GMM PDF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PDF Modeling for Classification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1643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Line 2"/>
          <p:cNvSpPr>
            <a:spLocks noChangeShapeType="1"/>
          </p:cNvSpPr>
          <p:nvPr/>
        </p:nvSpPr>
        <p:spPr bwMode="auto">
          <a:xfrm>
            <a:off x="4343400" y="3365500"/>
            <a:ext cx="0" cy="368300"/>
          </a:xfrm>
          <a:prstGeom prst="line">
            <a:avLst/>
          </a:prstGeom>
          <a:noFill/>
          <a:ln w="50800">
            <a:solidFill>
              <a:srgbClr val="00FF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198" name="Line 3"/>
          <p:cNvSpPr>
            <a:spLocks noChangeShapeType="1"/>
          </p:cNvSpPr>
          <p:nvPr/>
        </p:nvSpPr>
        <p:spPr bwMode="auto">
          <a:xfrm>
            <a:off x="4343400" y="4584700"/>
            <a:ext cx="0" cy="368300"/>
          </a:xfrm>
          <a:prstGeom prst="line">
            <a:avLst/>
          </a:prstGeom>
          <a:noFill/>
          <a:ln w="50800">
            <a:solidFill>
              <a:srgbClr val="00FF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1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Flowchart for KNNC</a:t>
            </a:r>
          </a:p>
        </p:txBody>
      </p:sp>
      <p:sp>
        <p:nvSpPr>
          <p:cNvPr id="131077" name="AutoShape 5"/>
          <p:cNvSpPr>
            <a:spLocks noChangeArrowheads="1"/>
          </p:cNvSpPr>
          <p:nvPr/>
        </p:nvSpPr>
        <p:spPr bwMode="auto">
          <a:xfrm>
            <a:off x="3302000" y="2540000"/>
            <a:ext cx="2006600" cy="787400"/>
          </a:xfrm>
          <a:prstGeom prst="roundRect">
            <a:avLst>
              <a:gd name="adj" fmla="val 12421"/>
            </a:avLst>
          </a:prstGeom>
          <a:gradFill rotWithShape="0">
            <a:gsLst>
              <a:gs pos="0">
                <a:srgbClr val="FFFFFF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508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2400" b="1" i="1">
                <a:solidFill>
                  <a:srgbClr val="575F6D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Feature</a:t>
            </a:r>
          </a:p>
          <a:p>
            <a:pPr algn="ctr">
              <a:defRPr/>
            </a:pPr>
            <a:r>
              <a:rPr lang="en-US" altLang="zh-TW" sz="2400" b="1" i="1">
                <a:solidFill>
                  <a:srgbClr val="575F6D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extraction</a:t>
            </a:r>
          </a:p>
        </p:txBody>
      </p:sp>
      <p:sp>
        <p:nvSpPr>
          <p:cNvPr id="131078" name="AutoShape 6"/>
          <p:cNvSpPr>
            <a:spLocks noChangeArrowheads="1"/>
          </p:cNvSpPr>
          <p:nvPr/>
        </p:nvSpPr>
        <p:spPr bwMode="auto">
          <a:xfrm>
            <a:off x="3302000" y="3759200"/>
            <a:ext cx="2006600" cy="787400"/>
          </a:xfrm>
          <a:prstGeom prst="roundRect">
            <a:avLst>
              <a:gd name="adj" fmla="val 12421"/>
            </a:avLst>
          </a:prstGeom>
          <a:gradFill rotWithShape="0">
            <a:gsLst>
              <a:gs pos="0">
                <a:srgbClr val="FFFFFF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508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2400" b="1" i="1" dirty="0">
                <a:solidFill>
                  <a:srgbClr val="575F6D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Model</a:t>
            </a:r>
          </a:p>
          <a:p>
            <a:pPr algn="ctr">
              <a:defRPr/>
            </a:pPr>
            <a:r>
              <a:rPr lang="en-US" altLang="zh-TW" sz="2400" b="1" i="1" dirty="0">
                <a:solidFill>
                  <a:srgbClr val="575F6D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construction</a:t>
            </a:r>
          </a:p>
        </p:txBody>
      </p:sp>
      <p:sp>
        <p:nvSpPr>
          <p:cNvPr id="131079" name="AutoShape 7"/>
          <p:cNvSpPr>
            <a:spLocks noChangeArrowheads="1"/>
          </p:cNvSpPr>
          <p:nvPr/>
        </p:nvSpPr>
        <p:spPr bwMode="auto">
          <a:xfrm>
            <a:off x="3302000" y="4978400"/>
            <a:ext cx="2006600" cy="787400"/>
          </a:xfrm>
          <a:prstGeom prst="roundRect">
            <a:avLst>
              <a:gd name="adj" fmla="val 12421"/>
            </a:avLst>
          </a:prstGeom>
          <a:gradFill rotWithShape="0">
            <a:gsLst>
              <a:gs pos="0">
                <a:srgbClr val="FFFFFF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508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2400" b="1" i="1" dirty="0">
                <a:solidFill>
                  <a:srgbClr val="575F6D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Model</a:t>
            </a:r>
          </a:p>
          <a:p>
            <a:pPr algn="ctr">
              <a:defRPr/>
            </a:pPr>
            <a:r>
              <a:rPr lang="en-US" altLang="zh-TW" sz="2400" b="1" i="1" dirty="0">
                <a:solidFill>
                  <a:srgbClr val="575F6D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evaluation</a:t>
            </a:r>
          </a:p>
        </p:txBody>
      </p:sp>
      <p:sp>
        <p:nvSpPr>
          <p:cNvPr id="8203" name="Rectangle 8"/>
          <p:cNvSpPr>
            <a:spLocks noChangeArrowheads="1"/>
          </p:cNvSpPr>
          <p:nvPr/>
        </p:nvSpPr>
        <p:spPr bwMode="auto">
          <a:xfrm>
            <a:off x="2333626" y="1862139"/>
            <a:ext cx="37750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dirty="0">
                <a:solidFill>
                  <a:prstClr val="black"/>
                </a:solidFill>
              </a:rPr>
              <a:t>General flowchart of PR:</a:t>
            </a:r>
          </a:p>
        </p:txBody>
      </p:sp>
      <p:sp>
        <p:nvSpPr>
          <p:cNvPr id="8204" name="Rectangle 9"/>
          <p:cNvSpPr>
            <a:spLocks noChangeArrowheads="1"/>
          </p:cNvSpPr>
          <p:nvPr/>
        </p:nvSpPr>
        <p:spPr bwMode="auto">
          <a:xfrm>
            <a:off x="7367588" y="1862138"/>
            <a:ext cx="1181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dirty="0">
                <a:solidFill>
                  <a:prstClr val="black"/>
                </a:solidFill>
              </a:rPr>
              <a:t>KNNC:</a:t>
            </a:r>
          </a:p>
        </p:txBody>
      </p:sp>
      <p:sp>
        <p:nvSpPr>
          <p:cNvPr id="8205" name="Rectangle 10"/>
          <p:cNvSpPr>
            <a:spLocks noChangeArrowheads="1"/>
          </p:cNvSpPr>
          <p:nvPr/>
        </p:nvSpPr>
        <p:spPr bwMode="auto">
          <a:xfrm>
            <a:off x="6140451" y="2776539"/>
            <a:ext cx="364172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dirty="0">
                <a:solidFill>
                  <a:srgbClr val="C00000"/>
                </a:solidFill>
              </a:rPr>
              <a:t>From raw data to features</a:t>
            </a:r>
          </a:p>
        </p:txBody>
      </p:sp>
      <p:sp>
        <p:nvSpPr>
          <p:cNvPr id="8206" name="Rectangle 11"/>
          <p:cNvSpPr>
            <a:spLocks noChangeArrowheads="1"/>
          </p:cNvSpPr>
          <p:nvPr/>
        </p:nvSpPr>
        <p:spPr bwMode="auto">
          <a:xfrm>
            <a:off x="6719017" y="5126038"/>
            <a:ext cx="2478243" cy="64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dirty="0">
                <a:solidFill>
                  <a:srgbClr val="C00000"/>
                </a:solidFill>
              </a:rPr>
              <a:t>KNNC evaluation</a:t>
            </a:r>
          </a:p>
          <a:p>
            <a:pPr algn="ctr">
              <a:lnSpc>
                <a:spcPct val="65000"/>
              </a:lnSpc>
            </a:pPr>
            <a:r>
              <a:rPr lang="en-US" altLang="zh-TW" sz="2200" dirty="0">
                <a:solidFill>
                  <a:srgbClr val="C00000"/>
                </a:solidFill>
              </a:rPr>
              <a:t>on test dataset</a:t>
            </a:r>
          </a:p>
        </p:txBody>
      </p:sp>
      <p:sp>
        <p:nvSpPr>
          <p:cNvPr id="8207" name="Rectangle 12"/>
          <p:cNvSpPr>
            <a:spLocks noChangeArrowheads="1"/>
          </p:cNvSpPr>
          <p:nvPr/>
        </p:nvSpPr>
        <p:spPr bwMode="auto">
          <a:xfrm>
            <a:off x="6488123" y="4071939"/>
            <a:ext cx="2952731" cy="32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dirty="0">
                <a:solidFill>
                  <a:srgbClr val="C00000"/>
                </a:solidFill>
              </a:rPr>
              <a:t>Clustering (optional)</a:t>
            </a:r>
          </a:p>
        </p:txBody>
      </p:sp>
    </p:spTree>
    <p:extLst>
      <p:ext uri="{BB962C8B-B14F-4D97-AF65-F5344CB8AC3E}">
        <p14:creationId xmlns:p14="http://schemas.microsoft.com/office/powerpoint/2010/main" val="278381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1014" cy="1143000"/>
          </a:xfrm>
        </p:spPr>
        <p:txBody>
          <a:bodyPr/>
          <a:lstStyle/>
          <a:p>
            <a:r>
              <a:rPr lang="en-US" altLang="zh-TW" dirty="0"/>
              <a:t>1D Gaussian PDF Modeling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>
          <a:xfrm>
            <a:off x="1981200" y="1700808"/>
            <a:ext cx="7467600" cy="4759464"/>
          </a:xfrm>
        </p:spPr>
        <p:txBody>
          <a:bodyPr>
            <a:normAutofit/>
          </a:bodyPr>
          <a:lstStyle/>
          <a:p>
            <a:r>
              <a:rPr lang="en-US" altLang="zh-TW" dirty="0"/>
              <a:t> 1D Gaussian PDF: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 MLE of </a:t>
            </a:r>
            <a:r>
              <a:rPr lang="en-US" altLang="zh-TW" dirty="0">
                <a:latin typeface="Symbol" panose="05050102010706020507" pitchFamily="18" charset="2"/>
              </a:rPr>
              <a:t>m</a:t>
            </a:r>
            <a:r>
              <a:rPr lang="en-US" altLang="zh-TW" dirty="0"/>
              <a:t> </a:t>
            </a:r>
            <a:r>
              <a:rPr lang="en-US" altLang="zh-TW" dirty="0" smtClean="0"/>
              <a:t>(mean) and </a:t>
            </a:r>
            <a:r>
              <a:rPr lang="en-US" altLang="zh-TW" dirty="0" smtClean="0">
                <a:latin typeface="Symbol" panose="05050102010706020507" pitchFamily="18" charset="2"/>
              </a:rPr>
              <a:t>s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(variance)</a:t>
            </a:r>
            <a:r>
              <a:rPr lang="en-US" altLang="zh-TW" baseline="30000" dirty="0" smtClean="0"/>
              <a:t> </a:t>
            </a:r>
            <a:endParaRPr lang="en-US" altLang="zh-TW" dirty="0"/>
          </a:p>
          <a:p>
            <a:endParaRPr lang="en-US" altLang="zh-TW" dirty="0" smtClean="0"/>
          </a:p>
        </p:txBody>
      </p:sp>
      <p:graphicFrame>
        <p:nvGraphicFramePr>
          <p:cNvPr id="7" name="Object 4"/>
          <p:cNvGraphicFramePr>
            <a:graphicFrameLocks/>
          </p:cNvGraphicFramePr>
          <p:nvPr>
            <p:extLst/>
          </p:nvPr>
        </p:nvGraphicFramePr>
        <p:xfrm>
          <a:off x="3719736" y="2348360"/>
          <a:ext cx="32146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方程式" r:id="rId3" imgW="1828800" imgH="495300" progId="Equation.3">
                  <p:embed/>
                </p:oleObj>
              </mc:Choice>
              <mc:Fallback>
                <p:oleObj name="方程式" r:id="rId3" imgW="1828800" imgH="495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736" y="2348360"/>
                        <a:ext cx="3214688" cy="9366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/>
          </p:cNvGraphicFramePr>
          <p:nvPr>
            <p:extLst/>
          </p:nvPr>
        </p:nvGraphicFramePr>
        <p:xfrm>
          <a:off x="4007768" y="4084234"/>
          <a:ext cx="2232248" cy="136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方程式" r:id="rId5" imgW="1193760" imgH="888840" progId="Equation.3">
                  <p:embed/>
                </p:oleObj>
              </mc:Choice>
              <mc:Fallback>
                <p:oleObj name="方程式" r:id="rId5" imgW="1193760" imgH="8888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7768" y="4084234"/>
                        <a:ext cx="2232248" cy="136099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69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1014" cy="1143000"/>
          </a:xfrm>
        </p:spPr>
        <p:txBody>
          <a:bodyPr/>
          <a:lstStyle/>
          <a:p>
            <a:r>
              <a:rPr lang="en-US" altLang="zh-TW" dirty="0" smtClean="0"/>
              <a:t>D-dim. </a:t>
            </a:r>
            <a:r>
              <a:rPr lang="en-US" altLang="zh-TW" dirty="0"/>
              <a:t>Gaussian PDF Modeling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D-dim </a:t>
            </a:r>
            <a:r>
              <a:rPr lang="en-US" altLang="zh-TW" dirty="0"/>
              <a:t>Gaussian PDF: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 MLE of </a:t>
            </a:r>
            <a:r>
              <a:rPr lang="en-US" altLang="zh-TW" dirty="0">
                <a:latin typeface="Symbol" panose="05050102010706020507" pitchFamily="18" charset="2"/>
              </a:rPr>
              <a:t>m</a:t>
            </a:r>
            <a:r>
              <a:rPr lang="en-US" altLang="zh-TW" dirty="0"/>
              <a:t> 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FF0000"/>
                </a:solidFill>
              </a:rPr>
              <a:t>mean</a:t>
            </a:r>
            <a:r>
              <a:rPr lang="en-US" altLang="zh-TW" dirty="0" smtClean="0"/>
              <a:t>) and </a:t>
            </a:r>
            <a:r>
              <a:rPr lang="en-US" altLang="zh-TW" dirty="0" smtClean="0">
                <a:latin typeface="Symbol" panose="05050102010706020507" pitchFamily="18" charset="2"/>
              </a:rPr>
              <a:t>S 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FF0000"/>
                </a:solidFill>
              </a:rPr>
              <a:t>covariance matrix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endParaRPr lang="en-US" altLang="zh-TW" dirty="0" smtClean="0"/>
          </a:p>
        </p:txBody>
      </p:sp>
      <p:graphicFrame>
        <p:nvGraphicFramePr>
          <p:cNvPr id="6" name="Object 0"/>
          <p:cNvGraphicFramePr>
            <a:graphicFrameLocks/>
          </p:cNvGraphicFramePr>
          <p:nvPr>
            <p:extLst/>
          </p:nvPr>
        </p:nvGraphicFramePr>
        <p:xfrm>
          <a:off x="4302125" y="2276872"/>
          <a:ext cx="40195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方程式" r:id="rId3" imgW="2412720" imgH="495000" progId="Equation.3">
                  <p:embed/>
                </p:oleObj>
              </mc:Choice>
              <mc:Fallback>
                <p:oleObj name="方程式" r:id="rId3" imgW="2412720" imgH="495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25" y="2276872"/>
                        <a:ext cx="4019550" cy="8651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"/>
          <p:cNvGraphicFramePr>
            <a:graphicFrameLocks/>
          </p:cNvGraphicFramePr>
          <p:nvPr>
            <p:extLst/>
          </p:nvPr>
        </p:nvGraphicFramePr>
        <p:xfrm>
          <a:off x="4799856" y="4149080"/>
          <a:ext cx="2735262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方程式" r:id="rId5" imgW="1562040" imgH="888840" progId="Equation.3">
                  <p:embed/>
                </p:oleObj>
              </mc:Choice>
              <mc:Fallback>
                <p:oleObj name="方程式" r:id="rId5" imgW="1562040" imgH="8888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856" y="4149080"/>
                        <a:ext cx="2735262" cy="15113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919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1014" cy="1143000"/>
          </a:xfrm>
        </p:spPr>
        <p:txBody>
          <a:bodyPr/>
          <a:lstStyle/>
          <a:p>
            <a:r>
              <a:rPr lang="en-US" altLang="zh-TW" dirty="0" smtClean="0"/>
              <a:t>2D Gaussian PDF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Bivariate normal distribution: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5" name="物件 1"/>
          <p:cNvGraphicFramePr>
            <a:graphicFrameLocks/>
          </p:cNvGraphicFramePr>
          <p:nvPr>
            <p:extLst/>
          </p:nvPr>
        </p:nvGraphicFramePr>
        <p:xfrm>
          <a:off x="4733926" y="2348880"/>
          <a:ext cx="1960563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方程式" r:id="rId4" imgW="1231560" imgH="457200" progId="Equation.3">
                  <p:embed/>
                </p:oleObj>
              </mc:Choice>
              <mc:Fallback>
                <p:oleObj name="方程式" r:id="rId4" imgW="1231560" imgH="457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6" y="2348880"/>
                        <a:ext cx="1960563" cy="7762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977644" y="5987116"/>
            <a:ext cx="750205" cy="32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dirty="0">
                <a:solidFill>
                  <a:schemeClr val="tx1"/>
                </a:solidFill>
              </a:rPr>
              <a:t>PDF</a:t>
            </a:r>
            <a:endParaRPr lang="en-US" altLang="zh-TW" sz="2200" dirty="0">
              <a:solidFill>
                <a:schemeClr val="tx1"/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7101568" y="5949281"/>
            <a:ext cx="1442704" cy="313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dirty="0">
                <a:solidFill>
                  <a:schemeClr val="tx1"/>
                </a:solidFill>
              </a:rPr>
              <a:t>Contours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2" y="3429001"/>
            <a:ext cx="6043960" cy="238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1014" cy="1143000"/>
          </a:xfrm>
        </p:spPr>
        <p:txBody>
          <a:bodyPr/>
          <a:lstStyle/>
          <a:p>
            <a:r>
              <a:rPr lang="en-US" altLang="zh-TW" dirty="0" smtClean="0"/>
              <a:t>Training and Test Stages of QC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Training stage</a:t>
            </a:r>
          </a:p>
          <a:p>
            <a:pPr lvl="1"/>
            <a:r>
              <a:rPr lang="en-US" altLang="zh-TW" dirty="0" smtClean="0"/>
              <a:t>Identify the Gaussian PDF of each class via MLE</a:t>
            </a:r>
            <a:endParaRPr lang="en-US" altLang="zh-TW" dirty="0"/>
          </a:p>
          <a:p>
            <a:r>
              <a:rPr lang="en-US" altLang="zh-TW" dirty="0" smtClean="0"/>
              <a:t>Test </a:t>
            </a:r>
            <a:r>
              <a:rPr lang="en-US" altLang="zh-TW" dirty="0"/>
              <a:t>stage</a:t>
            </a:r>
          </a:p>
          <a:p>
            <a:pPr lvl="1"/>
            <a:r>
              <a:rPr lang="en-US" altLang="zh-TW" dirty="0"/>
              <a:t>Assign </a:t>
            </a:r>
            <a:r>
              <a:rPr lang="en-US" altLang="zh-TW" dirty="0" smtClean="0"/>
              <a:t>a </a:t>
            </a:r>
            <a:r>
              <a:rPr lang="en-US" altLang="zh-TW" dirty="0"/>
              <a:t>sample </a:t>
            </a:r>
            <a:r>
              <a:rPr lang="en-US" altLang="zh-TW" dirty="0" smtClean="0"/>
              <a:t>point to </a:t>
            </a:r>
            <a:r>
              <a:rPr lang="en-US" altLang="zh-TW" dirty="0"/>
              <a:t>the class </a:t>
            </a:r>
            <a:r>
              <a:rPr lang="en-US" altLang="zh-TW" dirty="0" smtClean="0"/>
              <a:t>C by taking class prior into consideration: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7253651" y="924704"/>
            <a:ext cx="714556" cy="408623"/>
          </a:xfrm>
          <a:prstGeom prst="wedgeRoundRectCallout">
            <a:avLst>
              <a:gd name="adj1" fmla="val 50810"/>
              <a:gd name="adj2" fmla="val 2921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物件 1"/>
          <p:cNvGraphicFramePr>
            <a:graphicFrameLocks/>
          </p:cNvGraphicFramePr>
          <p:nvPr>
            <p:extLst/>
          </p:nvPr>
        </p:nvGraphicFramePr>
        <p:xfrm>
          <a:off x="3636963" y="3836988"/>
          <a:ext cx="30353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方程式" r:id="rId3" imgW="1739880" imgH="304560" progId="Equation.3">
                  <p:embed/>
                </p:oleObj>
              </mc:Choice>
              <mc:Fallback>
                <p:oleObj name="方程式" r:id="rId3" imgW="1739880" imgH="3045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3836988"/>
                        <a:ext cx="3035300" cy="5143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圓角矩形圖說文字 8"/>
          <p:cNvSpPr/>
          <p:nvPr/>
        </p:nvSpPr>
        <p:spPr>
          <a:xfrm>
            <a:off x="5563858" y="4460538"/>
            <a:ext cx="748166" cy="408623"/>
          </a:xfrm>
          <a:prstGeom prst="wedgeRoundRectCallout">
            <a:avLst>
              <a:gd name="adj1" fmla="val -87934"/>
              <a:gd name="adj2" fmla="val -98367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Prior!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6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1014" cy="1143000"/>
          </a:xfrm>
        </p:spPr>
        <p:txBody>
          <a:bodyPr/>
          <a:lstStyle/>
          <a:p>
            <a:r>
              <a:rPr lang="en-US" altLang="zh-TW" dirty="0"/>
              <a:t>Characteristics of QC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If each class is modeled by </a:t>
            </a:r>
            <a:r>
              <a:rPr lang="en-US" altLang="zh-TW" dirty="0" smtClean="0"/>
              <a:t>a </a:t>
            </a:r>
            <a:r>
              <a:rPr lang="en-US" altLang="zh-TW" dirty="0"/>
              <a:t>Gaussian PDF, </a:t>
            </a:r>
            <a:r>
              <a:rPr lang="en-US" altLang="zh-TW" dirty="0">
                <a:solidFill>
                  <a:srgbClr val="FF0000"/>
                </a:solidFill>
              </a:rPr>
              <a:t>the decision boundary between any two classes is a quadratic </a:t>
            </a:r>
            <a:r>
              <a:rPr lang="en-US" altLang="zh-TW" dirty="0" smtClean="0">
                <a:solidFill>
                  <a:srgbClr val="FF0000"/>
                </a:solidFill>
              </a:rPr>
              <a:t>curve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/>
              <a:t>That is why it is called quadratic classifier.</a:t>
            </a:r>
          </a:p>
          <a:p>
            <a:pPr lvl="1"/>
            <a:r>
              <a:rPr lang="en-US" altLang="zh-TW" dirty="0"/>
              <a:t>How to prove it</a:t>
            </a:r>
            <a:r>
              <a:rPr lang="en-US" altLang="zh-TW" dirty="0" smtClean="0"/>
              <a:t>?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圓角矩形圖說文字 3"/>
          <p:cNvSpPr/>
          <p:nvPr/>
        </p:nvSpPr>
        <p:spPr>
          <a:xfrm>
            <a:off x="7973731" y="2852937"/>
            <a:ext cx="714556" cy="408623"/>
          </a:xfrm>
          <a:prstGeom prst="wedgeRoundRectCallout">
            <a:avLst>
              <a:gd name="adj1" fmla="val 50810"/>
              <a:gd name="adj2" fmla="val 2921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82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Scatter plot of Gender dataset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QC on Gender Dataset (1/2)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2132857"/>
            <a:ext cx="8496944" cy="636452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76121" y="3356992"/>
            <a:ext cx="198605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ds=</a:t>
            </a:r>
            <a:r>
              <a:rPr lang="en-US" altLang="zh-TW" sz="1400" dirty="0" err="1"/>
              <a:t>prData</a:t>
            </a:r>
            <a:r>
              <a:rPr lang="en-US" altLang="zh-TW" sz="1400" dirty="0"/>
              <a:t>('gender');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dsScatterPlot</a:t>
            </a:r>
            <a:r>
              <a:rPr lang="en-US" altLang="zh-TW" sz="1400" dirty="0"/>
              <a:t>(ds</a:t>
            </a:r>
            <a:r>
              <a:rPr lang="en-US" altLang="zh-TW" sz="1400" dirty="0"/>
              <a:t>);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4043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QC on Gender Dataset 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PDF for each class 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2"/>
          </p:nvPr>
        </p:nvSpPr>
        <p:spPr>
          <a:xfrm>
            <a:off x="6168008" y="1600200"/>
            <a:ext cx="3657600" cy="4572000"/>
          </a:xfrm>
        </p:spPr>
        <p:txBody>
          <a:bodyPr/>
          <a:lstStyle/>
          <a:p>
            <a:r>
              <a:rPr lang="en-US" altLang="zh-TW" dirty="0" smtClean="0"/>
              <a:t>Decision boundary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74" y="1916832"/>
            <a:ext cx="7901663" cy="59186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56" y="1738132"/>
            <a:ext cx="9179041" cy="687544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59214" y="5787262"/>
            <a:ext cx="379277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ds=</a:t>
            </a:r>
            <a:r>
              <a:rPr lang="en-US" altLang="zh-TW" sz="1400" dirty="0" err="1"/>
              <a:t>prData</a:t>
            </a:r>
            <a:r>
              <a:rPr lang="en-US" altLang="zh-TW" sz="1400" dirty="0"/>
              <a:t>('gender');</a:t>
            </a:r>
          </a:p>
          <a:p>
            <a:r>
              <a:rPr lang="en-US" altLang="zh-TW" sz="1400" dirty="0"/>
              <a:t>[</a:t>
            </a:r>
            <a:r>
              <a:rPr lang="en-US" altLang="zh-TW" sz="1400" dirty="0" err="1"/>
              <a:t>qcPrm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logLike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recogRate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hitIndex</a:t>
            </a:r>
            <a:r>
              <a:rPr lang="en-US" altLang="zh-TW" sz="1400" dirty="0"/>
              <a:t>]=</a:t>
            </a:r>
            <a:r>
              <a:rPr lang="en-US" altLang="zh-TW" sz="1400" dirty="0" err="1"/>
              <a:t>qcTrain</a:t>
            </a:r>
            <a:r>
              <a:rPr lang="en-US" altLang="zh-TW" sz="1400" dirty="0"/>
              <a:t>(ds);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qcPlot</a:t>
            </a:r>
            <a:r>
              <a:rPr lang="en-US" altLang="zh-TW" sz="1400" dirty="0"/>
              <a:t>(ds, </a:t>
            </a:r>
            <a:r>
              <a:rPr lang="en-US" altLang="zh-TW" sz="1400" dirty="0" err="1"/>
              <a:t>qcPrm</a:t>
            </a:r>
            <a:r>
              <a:rPr lang="en-US" altLang="zh-TW" sz="1400" dirty="0"/>
              <a:t>, '2dPdf');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qcPlot</a:t>
            </a:r>
            <a:r>
              <a:rPr lang="en-US" altLang="zh-TW" sz="1400" dirty="0"/>
              <a:t>(ds, </a:t>
            </a:r>
            <a:r>
              <a:rPr lang="en-US" altLang="zh-TW" sz="1400" dirty="0" err="1"/>
              <a:t>qcPrm</a:t>
            </a:r>
            <a:r>
              <a:rPr lang="en-US" altLang="zh-TW" sz="1400" dirty="0"/>
              <a:t>, '</a:t>
            </a:r>
            <a:r>
              <a:rPr lang="en-US" altLang="zh-TW" sz="1400" dirty="0" err="1"/>
              <a:t>decBoundary</a:t>
            </a:r>
            <a:r>
              <a:rPr lang="en-US" altLang="zh-TW" sz="1400" dirty="0"/>
              <a:t>');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4809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Scatter plot of Iris dataset (with only the last two dim.) 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QC on Iris Dataset (1/2)</a:t>
            </a:r>
            <a:endParaRPr lang="zh-TW" altLang="en-US" dirty="0"/>
          </a:p>
        </p:txBody>
      </p:sp>
      <p:pic>
        <p:nvPicPr>
          <p:cNvPr id="6" name="Picture 9" descr="http://localhost/jang/books/dcpr/example/output/qcDataP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6" y="2263776"/>
            <a:ext cx="54721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188076" y="5733256"/>
            <a:ext cx="198804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ds=</a:t>
            </a:r>
            <a:r>
              <a:rPr lang="en-US" altLang="zh-TW" sz="1400" dirty="0" err="1"/>
              <a:t>prData</a:t>
            </a:r>
            <a:r>
              <a:rPr lang="en-US" altLang="zh-TW" sz="1400" dirty="0"/>
              <a:t>('iris');</a:t>
            </a:r>
          </a:p>
          <a:p>
            <a:r>
              <a:rPr lang="en-US" altLang="zh-TW" sz="1400" dirty="0" err="1"/>
              <a:t>ds.input</a:t>
            </a:r>
            <a:r>
              <a:rPr lang="en-US" altLang="zh-TW" sz="1400" dirty="0"/>
              <a:t>=</a:t>
            </a:r>
            <a:r>
              <a:rPr lang="en-US" altLang="zh-TW" sz="1400" dirty="0" err="1"/>
              <a:t>ds.input</a:t>
            </a:r>
            <a:r>
              <a:rPr lang="en-US" altLang="zh-TW" sz="1400" dirty="0"/>
              <a:t>(3:4, :);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dsScatterPlot</a:t>
            </a:r>
            <a:r>
              <a:rPr lang="en-US" altLang="zh-TW" sz="1400" dirty="0"/>
              <a:t>(ds</a:t>
            </a:r>
            <a:r>
              <a:rPr lang="en-US" altLang="zh-TW" sz="1400" dirty="0"/>
              <a:t>);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46844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520" y="3892996"/>
            <a:ext cx="5334000" cy="4000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PDF for each class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Dec. boundaries 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QC on Iris Dataset (2/2)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336" y="1700808"/>
            <a:ext cx="10100560" cy="496855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727166" y="5301209"/>
            <a:ext cx="379277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ds=</a:t>
            </a:r>
            <a:r>
              <a:rPr lang="en-US" altLang="zh-TW" sz="1400" dirty="0" err="1"/>
              <a:t>prData</a:t>
            </a:r>
            <a:r>
              <a:rPr lang="en-US" altLang="zh-TW" sz="1400" dirty="0"/>
              <a:t>('iris');</a:t>
            </a:r>
          </a:p>
          <a:p>
            <a:r>
              <a:rPr lang="en-US" altLang="zh-TW" sz="1400" dirty="0" err="1"/>
              <a:t>ds.input</a:t>
            </a:r>
            <a:r>
              <a:rPr lang="en-US" altLang="zh-TW" sz="1400" dirty="0"/>
              <a:t>=</a:t>
            </a:r>
            <a:r>
              <a:rPr lang="en-US" altLang="zh-TW" sz="1400" dirty="0" err="1"/>
              <a:t>ds.input</a:t>
            </a:r>
            <a:r>
              <a:rPr lang="en-US" altLang="zh-TW" sz="1400" dirty="0"/>
              <a:t>(3:4, :);</a:t>
            </a:r>
          </a:p>
          <a:p>
            <a:r>
              <a:rPr lang="en-US" altLang="zh-TW" sz="1400" dirty="0"/>
              <a:t>[</a:t>
            </a:r>
            <a:r>
              <a:rPr lang="en-US" altLang="zh-TW" sz="1400" dirty="0" err="1"/>
              <a:t>qcPrm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logLike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recogRate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hitIndex</a:t>
            </a:r>
            <a:r>
              <a:rPr lang="en-US" altLang="zh-TW" sz="1400" dirty="0"/>
              <a:t>]=</a:t>
            </a:r>
            <a:r>
              <a:rPr lang="en-US" altLang="zh-TW" sz="1400" dirty="0" err="1"/>
              <a:t>qcTrain</a:t>
            </a:r>
            <a:r>
              <a:rPr lang="en-US" altLang="zh-TW" sz="1400" dirty="0"/>
              <a:t>(ds);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qcPlot</a:t>
            </a:r>
            <a:r>
              <a:rPr lang="en-US" altLang="zh-TW" sz="1400" dirty="0"/>
              <a:t>(ds, </a:t>
            </a:r>
            <a:r>
              <a:rPr lang="en-US" altLang="zh-TW" sz="1400" dirty="0" err="1"/>
              <a:t>qcPrm</a:t>
            </a:r>
            <a:r>
              <a:rPr lang="en-US" altLang="zh-TW" sz="1400" dirty="0"/>
              <a:t>, '2dPdf');</a:t>
            </a:r>
          </a:p>
          <a:p>
            <a:r>
              <a:rPr lang="en-US" altLang="zh-TW" sz="1400" dirty="0" err="1"/>
              <a:t>ds.hitIndex</a:t>
            </a:r>
            <a:r>
              <a:rPr lang="en-US" altLang="zh-TW" sz="1400" dirty="0"/>
              <a:t>=</a:t>
            </a:r>
            <a:r>
              <a:rPr lang="en-US" altLang="zh-TW" sz="1400" dirty="0" err="1"/>
              <a:t>hitIndex</a:t>
            </a:r>
            <a:r>
              <a:rPr lang="en-US" altLang="zh-TW" sz="1400" dirty="0"/>
              <a:t>;          % </a:t>
            </a:r>
            <a:r>
              <a:rPr lang="en-US" altLang="zh-TW" sz="1400" dirty="0"/>
              <a:t>For </a:t>
            </a:r>
            <a:r>
              <a:rPr lang="en-US" altLang="zh-TW" sz="1400" dirty="0"/>
              <a:t>plotting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qcPlot</a:t>
            </a:r>
            <a:r>
              <a:rPr lang="en-US" altLang="zh-TW" sz="1400" dirty="0"/>
              <a:t>(ds, </a:t>
            </a:r>
            <a:r>
              <a:rPr lang="en-US" altLang="zh-TW" sz="1400" dirty="0" err="1"/>
              <a:t>qcPrm</a:t>
            </a:r>
            <a:r>
              <a:rPr lang="en-US" altLang="zh-TW" sz="1400" dirty="0"/>
              <a:t>, '</a:t>
            </a:r>
            <a:r>
              <a:rPr lang="en-US" altLang="zh-TW" sz="1400" dirty="0" err="1"/>
              <a:t>decBoundary</a:t>
            </a:r>
            <a:r>
              <a:rPr lang="en-US" altLang="zh-TW" sz="1400" dirty="0"/>
              <a:t>');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2862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Strength</a:t>
            </a:r>
          </a:p>
          <a:p>
            <a:pPr lvl="1"/>
            <a:r>
              <a:rPr lang="en-US" altLang="zh-TW" dirty="0" smtClean="0"/>
              <a:t>Easy computation when the dimension d is small</a:t>
            </a:r>
          </a:p>
          <a:p>
            <a:pPr lvl="1"/>
            <a:r>
              <a:rPr lang="en-US" altLang="zh-TW" dirty="0" smtClean="0"/>
              <a:t>Efficient way to compute leave-one-out cross validation</a:t>
            </a:r>
          </a:p>
          <a:p>
            <a:r>
              <a:rPr lang="en-US" altLang="zh-TW" dirty="0" smtClean="0"/>
              <a:t>Weakness</a:t>
            </a:r>
          </a:p>
          <a:p>
            <a:pPr lvl="1"/>
            <a:r>
              <a:rPr lang="en-US" altLang="zh-TW" dirty="0" smtClean="0"/>
              <a:t>The covariance matrix (d by d) is big when the dimension d is median large</a:t>
            </a:r>
          </a:p>
          <a:p>
            <a:pPr lvl="1"/>
            <a:r>
              <a:rPr lang="en-US" altLang="zh-TW" dirty="0" smtClean="0"/>
              <a:t>The inverse of the covariance matrix may not exist</a:t>
            </a:r>
          </a:p>
          <a:p>
            <a:pPr lvl="1"/>
            <a:r>
              <a:rPr lang="en-US" altLang="zh-TW" dirty="0" smtClean="0"/>
              <a:t>Cannot handle bi-modal data correctly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Strength and Weakness of QC</a:t>
            </a:r>
            <a:endParaRPr lang="zh-TW" altLang="en-US" dirty="0"/>
          </a:p>
        </p:txBody>
      </p:sp>
      <p:sp>
        <p:nvSpPr>
          <p:cNvPr id="4" name="圓角矩形圖說文字 3"/>
          <p:cNvSpPr/>
          <p:nvPr/>
        </p:nvSpPr>
        <p:spPr>
          <a:xfrm>
            <a:off x="7896200" y="908721"/>
            <a:ext cx="714556" cy="408623"/>
          </a:xfrm>
          <a:prstGeom prst="wedgeRoundRectCallout">
            <a:avLst>
              <a:gd name="adj1" fmla="val -2511"/>
              <a:gd name="adj2" fmla="val -4849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4869161"/>
            <a:ext cx="2160240" cy="18230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4869161"/>
            <a:ext cx="1717450" cy="1823031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2731920" y="5640319"/>
            <a:ext cx="915809" cy="306467"/>
          </a:xfrm>
          <a:prstGeom prst="wedgeRoundRectCallout">
            <a:avLst>
              <a:gd name="adj1" fmla="val 78253"/>
              <a:gd name="adj2" fmla="val 16634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 err="1">
                <a:solidFill>
                  <a:schemeClr val="tx1"/>
                </a:solidFill>
              </a:rPr>
              <a:t>Uni</a:t>
            </a:r>
            <a:r>
              <a:rPr lang="en-US" altLang="zh-TW" sz="1200" dirty="0">
                <a:solidFill>
                  <a:schemeClr val="tx1"/>
                </a:solidFill>
              </a:rPr>
              <a:t>-modal!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8802542" y="5642814"/>
            <a:ext cx="1037874" cy="306467"/>
          </a:xfrm>
          <a:prstGeom prst="wedgeRoundRectCallout">
            <a:avLst>
              <a:gd name="adj1" fmla="val -76708"/>
              <a:gd name="adj2" fmla="val 14247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Multi-modal!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9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2999656" y="2276872"/>
            <a:ext cx="5832648" cy="38884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0250" name="Rectangle 79"/>
          <p:cNvSpPr>
            <a:spLocks noGrp="1" noChangeArrowheads="1"/>
          </p:cNvSpPr>
          <p:nvPr>
            <p:ph sz="quarter" idx="1"/>
          </p:nvPr>
        </p:nvSpPr>
        <p:spPr>
          <a:noFill/>
        </p:spPr>
        <p:txBody>
          <a:bodyPr/>
          <a:lstStyle/>
          <a:p>
            <a:pPr marL="0" indent="0">
              <a:lnSpc>
                <a:spcPct val="95000"/>
              </a:lnSpc>
            </a:pPr>
            <a:r>
              <a:rPr lang="en-US" altLang="zh-TW" dirty="0" err="1" smtClean="0"/>
              <a:t>Voronoi</a:t>
            </a:r>
            <a:r>
              <a:rPr lang="en-US" altLang="zh-TW" dirty="0" smtClean="0"/>
              <a:t> diagram: piecewise linear boundary</a:t>
            </a:r>
          </a:p>
        </p:txBody>
      </p:sp>
      <p:sp>
        <p:nvSpPr>
          <p:cNvPr id="10243" name="頁尾版面配置區 4"/>
          <p:cNvSpPr>
            <a:spLocks noGrp="1"/>
          </p:cNvSpPr>
          <p:nvPr>
            <p:ph type="ftr" sz="quarter" idx="16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1400" b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0249" name="Rectangle 7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mtClean="0"/>
              <a:t>Decision Boundary for 1NNC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4883150" y="3056956"/>
            <a:ext cx="2432050" cy="2586037"/>
            <a:chOff x="2116" y="1971"/>
            <a:chExt cx="1532" cy="1629"/>
          </a:xfrm>
        </p:grpSpPr>
        <p:sp>
          <p:nvSpPr>
            <p:cNvPr id="10333" name="Line 2"/>
            <p:cNvSpPr>
              <a:spLocks noChangeShapeType="1"/>
            </p:cNvSpPr>
            <p:nvPr/>
          </p:nvSpPr>
          <p:spPr bwMode="auto">
            <a:xfrm flipH="1" flipV="1">
              <a:off x="2836" y="1971"/>
              <a:ext cx="568" cy="89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34" name="Line 3"/>
            <p:cNvSpPr>
              <a:spLocks noChangeShapeType="1"/>
            </p:cNvSpPr>
            <p:nvPr/>
          </p:nvSpPr>
          <p:spPr bwMode="auto">
            <a:xfrm flipH="1">
              <a:off x="2168" y="2408"/>
              <a:ext cx="664" cy="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35" name="Line 4"/>
            <p:cNvSpPr>
              <a:spLocks noChangeShapeType="1"/>
            </p:cNvSpPr>
            <p:nvPr/>
          </p:nvSpPr>
          <p:spPr bwMode="auto">
            <a:xfrm flipH="1" flipV="1">
              <a:off x="2164" y="2548"/>
              <a:ext cx="664" cy="23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36" name="Line 5"/>
            <p:cNvSpPr>
              <a:spLocks noChangeShapeType="1"/>
            </p:cNvSpPr>
            <p:nvPr/>
          </p:nvSpPr>
          <p:spPr bwMode="auto">
            <a:xfrm flipH="1">
              <a:off x="2120" y="2552"/>
              <a:ext cx="40" cy="76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37" name="Line 6"/>
            <p:cNvSpPr>
              <a:spLocks noChangeShapeType="1"/>
            </p:cNvSpPr>
            <p:nvPr/>
          </p:nvSpPr>
          <p:spPr bwMode="auto">
            <a:xfrm flipH="1">
              <a:off x="2360" y="2792"/>
              <a:ext cx="472" cy="28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38" name="Line 7"/>
            <p:cNvSpPr>
              <a:spLocks noChangeShapeType="1"/>
            </p:cNvSpPr>
            <p:nvPr/>
          </p:nvSpPr>
          <p:spPr bwMode="auto">
            <a:xfrm>
              <a:off x="2360" y="3080"/>
              <a:ext cx="376" cy="424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39" name="Line 8"/>
            <p:cNvSpPr>
              <a:spLocks noChangeShapeType="1"/>
            </p:cNvSpPr>
            <p:nvPr/>
          </p:nvSpPr>
          <p:spPr bwMode="auto">
            <a:xfrm>
              <a:off x="2168" y="2552"/>
              <a:ext cx="184" cy="52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40" name="Line 9"/>
            <p:cNvSpPr>
              <a:spLocks noChangeShapeType="1"/>
            </p:cNvSpPr>
            <p:nvPr/>
          </p:nvSpPr>
          <p:spPr bwMode="auto">
            <a:xfrm>
              <a:off x="2840" y="2792"/>
              <a:ext cx="328" cy="28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41" name="Line 10"/>
            <p:cNvSpPr>
              <a:spLocks noChangeShapeType="1"/>
            </p:cNvSpPr>
            <p:nvPr/>
          </p:nvSpPr>
          <p:spPr bwMode="auto">
            <a:xfrm flipH="1" flipV="1">
              <a:off x="2740" y="3508"/>
              <a:ext cx="520" cy="88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42" name="Line 11"/>
            <p:cNvSpPr>
              <a:spLocks noChangeShapeType="1"/>
            </p:cNvSpPr>
            <p:nvPr/>
          </p:nvSpPr>
          <p:spPr bwMode="auto">
            <a:xfrm flipV="1">
              <a:off x="2356" y="1972"/>
              <a:ext cx="472" cy="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43" name="Line 12"/>
            <p:cNvSpPr>
              <a:spLocks noChangeShapeType="1"/>
            </p:cNvSpPr>
            <p:nvPr/>
          </p:nvSpPr>
          <p:spPr bwMode="auto">
            <a:xfrm>
              <a:off x="2832" y="1976"/>
              <a:ext cx="0" cy="424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44" name="Line 13"/>
            <p:cNvSpPr>
              <a:spLocks noChangeShapeType="1"/>
            </p:cNvSpPr>
            <p:nvPr/>
          </p:nvSpPr>
          <p:spPr bwMode="auto">
            <a:xfrm flipH="1">
              <a:off x="2840" y="2072"/>
              <a:ext cx="568" cy="32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45" name="Line 14"/>
            <p:cNvSpPr>
              <a:spLocks noChangeShapeType="1"/>
            </p:cNvSpPr>
            <p:nvPr/>
          </p:nvSpPr>
          <p:spPr bwMode="auto">
            <a:xfrm flipH="1" flipV="1">
              <a:off x="2356" y="2115"/>
              <a:ext cx="472" cy="281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46" name="Line 15"/>
            <p:cNvSpPr>
              <a:spLocks noChangeShapeType="1"/>
            </p:cNvSpPr>
            <p:nvPr/>
          </p:nvSpPr>
          <p:spPr bwMode="auto">
            <a:xfrm flipH="1">
              <a:off x="2168" y="2120"/>
              <a:ext cx="184" cy="42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47" name="Line 16"/>
            <p:cNvSpPr>
              <a:spLocks noChangeShapeType="1"/>
            </p:cNvSpPr>
            <p:nvPr/>
          </p:nvSpPr>
          <p:spPr bwMode="auto">
            <a:xfrm flipV="1">
              <a:off x="2832" y="2404"/>
              <a:ext cx="0" cy="37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48" name="Line 17"/>
            <p:cNvSpPr>
              <a:spLocks noChangeShapeType="1"/>
            </p:cNvSpPr>
            <p:nvPr/>
          </p:nvSpPr>
          <p:spPr bwMode="auto">
            <a:xfrm flipV="1">
              <a:off x="3408" y="2068"/>
              <a:ext cx="0" cy="52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49" name="Line 18"/>
            <p:cNvSpPr>
              <a:spLocks noChangeShapeType="1"/>
            </p:cNvSpPr>
            <p:nvPr/>
          </p:nvSpPr>
          <p:spPr bwMode="auto">
            <a:xfrm flipH="1" flipV="1">
              <a:off x="2836" y="2404"/>
              <a:ext cx="568" cy="184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50" name="Line 19"/>
            <p:cNvSpPr>
              <a:spLocks noChangeShapeType="1"/>
            </p:cNvSpPr>
            <p:nvPr/>
          </p:nvSpPr>
          <p:spPr bwMode="auto">
            <a:xfrm flipH="1">
              <a:off x="2840" y="2600"/>
              <a:ext cx="568" cy="184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51" name="Line 20"/>
            <p:cNvSpPr>
              <a:spLocks noChangeShapeType="1"/>
            </p:cNvSpPr>
            <p:nvPr/>
          </p:nvSpPr>
          <p:spPr bwMode="auto">
            <a:xfrm flipH="1" flipV="1">
              <a:off x="2116" y="3316"/>
              <a:ext cx="616" cy="184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52" name="Line 21"/>
            <p:cNvSpPr>
              <a:spLocks noChangeShapeType="1"/>
            </p:cNvSpPr>
            <p:nvPr/>
          </p:nvSpPr>
          <p:spPr bwMode="auto">
            <a:xfrm flipH="1">
              <a:off x="3176" y="2600"/>
              <a:ext cx="232" cy="47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53" name="Line 22"/>
            <p:cNvSpPr>
              <a:spLocks noChangeShapeType="1"/>
            </p:cNvSpPr>
            <p:nvPr/>
          </p:nvSpPr>
          <p:spPr bwMode="auto">
            <a:xfrm flipH="1">
              <a:off x="2744" y="2840"/>
              <a:ext cx="88" cy="664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54" name="Line 23"/>
            <p:cNvSpPr>
              <a:spLocks noChangeShapeType="1"/>
            </p:cNvSpPr>
            <p:nvPr/>
          </p:nvSpPr>
          <p:spPr bwMode="auto">
            <a:xfrm flipH="1">
              <a:off x="2120" y="3080"/>
              <a:ext cx="232" cy="23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55" name="Line 24"/>
            <p:cNvSpPr>
              <a:spLocks noChangeShapeType="1"/>
            </p:cNvSpPr>
            <p:nvPr/>
          </p:nvSpPr>
          <p:spPr bwMode="auto">
            <a:xfrm flipV="1">
              <a:off x="3172" y="2932"/>
              <a:ext cx="472" cy="1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56" name="Line 25"/>
            <p:cNvSpPr>
              <a:spLocks noChangeShapeType="1"/>
            </p:cNvSpPr>
            <p:nvPr/>
          </p:nvSpPr>
          <p:spPr bwMode="auto">
            <a:xfrm flipH="1" flipV="1">
              <a:off x="3412" y="2596"/>
              <a:ext cx="232" cy="328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57" name="Line 26"/>
            <p:cNvSpPr>
              <a:spLocks noChangeShapeType="1"/>
            </p:cNvSpPr>
            <p:nvPr/>
          </p:nvSpPr>
          <p:spPr bwMode="auto">
            <a:xfrm flipV="1">
              <a:off x="2740" y="3076"/>
              <a:ext cx="424" cy="424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58" name="Line 27"/>
            <p:cNvSpPr>
              <a:spLocks noChangeShapeType="1"/>
            </p:cNvSpPr>
            <p:nvPr/>
          </p:nvSpPr>
          <p:spPr bwMode="auto">
            <a:xfrm>
              <a:off x="3176" y="3080"/>
              <a:ext cx="88" cy="52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59" name="Line 28"/>
            <p:cNvSpPr>
              <a:spLocks noChangeShapeType="1"/>
            </p:cNvSpPr>
            <p:nvPr/>
          </p:nvSpPr>
          <p:spPr bwMode="auto">
            <a:xfrm flipH="1">
              <a:off x="3608" y="2936"/>
              <a:ext cx="40" cy="47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60" name="Line 29"/>
            <p:cNvSpPr>
              <a:spLocks noChangeShapeType="1"/>
            </p:cNvSpPr>
            <p:nvPr/>
          </p:nvSpPr>
          <p:spPr bwMode="auto">
            <a:xfrm>
              <a:off x="3176" y="3080"/>
              <a:ext cx="424" cy="328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61" name="Line 30"/>
            <p:cNvSpPr>
              <a:spLocks noChangeShapeType="1"/>
            </p:cNvSpPr>
            <p:nvPr/>
          </p:nvSpPr>
          <p:spPr bwMode="auto">
            <a:xfrm flipV="1">
              <a:off x="3268" y="3412"/>
              <a:ext cx="328" cy="184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3975100" y="2683892"/>
            <a:ext cx="3797300" cy="3257550"/>
            <a:chOff x="1544" y="1736"/>
            <a:chExt cx="2392" cy="2052"/>
          </a:xfrm>
        </p:grpSpPr>
        <p:sp>
          <p:nvSpPr>
            <p:cNvPr id="10304" name="Line 32"/>
            <p:cNvSpPr>
              <a:spLocks noChangeShapeType="1"/>
            </p:cNvSpPr>
            <p:nvPr/>
          </p:nvSpPr>
          <p:spPr bwMode="auto">
            <a:xfrm>
              <a:off x="2504" y="1736"/>
              <a:ext cx="136" cy="472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05" name="Line 33"/>
            <p:cNvSpPr>
              <a:spLocks noChangeShapeType="1"/>
            </p:cNvSpPr>
            <p:nvPr/>
          </p:nvSpPr>
          <p:spPr bwMode="auto">
            <a:xfrm>
              <a:off x="2648" y="2208"/>
              <a:ext cx="424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06" name="Line 34"/>
            <p:cNvSpPr>
              <a:spLocks noChangeShapeType="1"/>
            </p:cNvSpPr>
            <p:nvPr/>
          </p:nvSpPr>
          <p:spPr bwMode="auto">
            <a:xfrm>
              <a:off x="3080" y="2216"/>
              <a:ext cx="88" cy="136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07" name="Line 35"/>
            <p:cNvSpPr>
              <a:spLocks noChangeShapeType="1"/>
            </p:cNvSpPr>
            <p:nvPr/>
          </p:nvSpPr>
          <p:spPr bwMode="auto">
            <a:xfrm flipH="1">
              <a:off x="3080" y="1736"/>
              <a:ext cx="88" cy="472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08" name="Line 36"/>
            <p:cNvSpPr>
              <a:spLocks noChangeShapeType="1"/>
            </p:cNvSpPr>
            <p:nvPr/>
          </p:nvSpPr>
          <p:spPr bwMode="auto">
            <a:xfrm flipH="1">
              <a:off x="2504" y="2216"/>
              <a:ext cx="136" cy="232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09" name="Line 37"/>
            <p:cNvSpPr>
              <a:spLocks noChangeShapeType="1"/>
            </p:cNvSpPr>
            <p:nvPr/>
          </p:nvSpPr>
          <p:spPr bwMode="auto">
            <a:xfrm flipH="1">
              <a:off x="3176" y="2352"/>
              <a:ext cx="520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10" name="Line 38"/>
            <p:cNvSpPr>
              <a:spLocks noChangeShapeType="1"/>
            </p:cNvSpPr>
            <p:nvPr/>
          </p:nvSpPr>
          <p:spPr bwMode="auto">
            <a:xfrm flipH="1">
              <a:off x="3080" y="2360"/>
              <a:ext cx="88" cy="232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11" name="Line 39"/>
            <p:cNvSpPr>
              <a:spLocks noChangeShapeType="1"/>
            </p:cNvSpPr>
            <p:nvPr/>
          </p:nvSpPr>
          <p:spPr bwMode="auto">
            <a:xfrm>
              <a:off x="2024" y="2216"/>
              <a:ext cx="472" cy="232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12" name="Line 40"/>
            <p:cNvSpPr>
              <a:spLocks noChangeShapeType="1"/>
            </p:cNvSpPr>
            <p:nvPr/>
          </p:nvSpPr>
          <p:spPr bwMode="auto">
            <a:xfrm>
              <a:off x="3080" y="2600"/>
              <a:ext cx="88" cy="184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13" name="Line 41"/>
            <p:cNvSpPr>
              <a:spLocks noChangeShapeType="1"/>
            </p:cNvSpPr>
            <p:nvPr/>
          </p:nvSpPr>
          <p:spPr bwMode="auto">
            <a:xfrm>
              <a:off x="2504" y="2456"/>
              <a:ext cx="40" cy="136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14" name="Line 42"/>
            <p:cNvSpPr>
              <a:spLocks noChangeShapeType="1"/>
            </p:cNvSpPr>
            <p:nvPr/>
          </p:nvSpPr>
          <p:spPr bwMode="auto">
            <a:xfrm>
              <a:off x="2552" y="2592"/>
              <a:ext cx="520" cy="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15" name="Line 43"/>
            <p:cNvSpPr>
              <a:spLocks noChangeShapeType="1"/>
            </p:cNvSpPr>
            <p:nvPr/>
          </p:nvSpPr>
          <p:spPr bwMode="auto">
            <a:xfrm flipV="1">
              <a:off x="2500" y="2596"/>
              <a:ext cx="40" cy="136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16" name="Line 44"/>
            <p:cNvSpPr>
              <a:spLocks noChangeShapeType="1"/>
            </p:cNvSpPr>
            <p:nvPr/>
          </p:nvSpPr>
          <p:spPr bwMode="auto">
            <a:xfrm flipV="1">
              <a:off x="2020" y="2740"/>
              <a:ext cx="472" cy="184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17" name="Line 45"/>
            <p:cNvSpPr>
              <a:spLocks noChangeShapeType="1"/>
            </p:cNvSpPr>
            <p:nvPr/>
          </p:nvSpPr>
          <p:spPr bwMode="auto">
            <a:xfrm>
              <a:off x="1544" y="2888"/>
              <a:ext cx="472" cy="4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18" name="Line 46"/>
            <p:cNvSpPr>
              <a:spLocks noChangeShapeType="1"/>
            </p:cNvSpPr>
            <p:nvPr/>
          </p:nvSpPr>
          <p:spPr bwMode="auto">
            <a:xfrm flipH="1">
              <a:off x="2888" y="2792"/>
              <a:ext cx="280" cy="376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19" name="Line 47"/>
            <p:cNvSpPr>
              <a:spLocks noChangeShapeType="1"/>
            </p:cNvSpPr>
            <p:nvPr/>
          </p:nvSpPr>
          <p:spPr bwMode="auto">
            <a:xfrm flipH="1" flipV="1">
              <a:off x="3172" y="2788"/>
              <a:ext cx="232" cy="136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20" name="Line 48"/>
            <p:cNvSpPr>
              <a:spLocks noChangeShapeType="1"/>
            </p:cNvSpPr>
            <p:nvPr/>
          </p:nvSpPr>
          <p:spPr bwMode="auto">
            <a:xfrm flipH="1">
              <a:off x="3416" y="2600"/>
              <a:ext cx="376" cy="328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21" name="Line 49"/>
            <p:cNvSpPr>
              <a:spLocks noChangeShapeType="1"/>
            </p:cNvSpPr>
            <p:nvPr/>
          </p:nvSpPr>
          <p:spPr bwMode="auto">
            <a:xfrm>
              <a:off x="3416" y="2936"/>
              <a:ext cx="88" cy="184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22" name="Line 50"/>
            <p:cNvSpPr>
              <a:spLocks noChangeShapeType="1"/>
            </p:cNvSpPr>
            <p:nvPr/>
          </p:nvSpPr>
          <p:spPr bwMode="auto">
            <a:xfrm>
              <a:off x="3512" y="3128"/>
              <a:ext cx="424" cy="88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23" name="Line 51"/>
            <p:cNvSpPr>
              <a:spLocks noChangeShapeType="1"/>
            </p:cNvSpPr>
            <p:nvPr/>
          </p:nvSpPr>
          <p:spPr bwMode="auto">
            <a:xfrm flipV="1">
              <a:off x="3364" y="3124"/>
              <a:ext cx="136" cy="184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24" name="Line 52"/>
            <p:cNvSpPr>
              <a:spLocks noChangeShapeType="1"/>
            </p:cNvSpPr>
            <p:nvPr/>
          </p:nvSpPr>
          <p:spPr bwMode="auto">
            <a:xfrm flipH="1" flipV="1">
              <a:off x="3364" y="3316"/>
              <a:ext cx="184" cy="328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25" name="Line 53"/>
            <p:cNvSpPr>
              <a:spLocks noChangeShapeType="1"/>
            </p:cNvSpPr>
            <p:nvPr/>
          </p:nvSpPr>
          <p:spPr bwMode="auto">
            <a:xfrm flipH="1">
              <a:off x="3080" y="3320"/>
              <a:ext cx="280" cy="4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26" name="Line 54"/>
            <p:cNvSpPr>
              <a:spLocks noChangeShapeType="1"/>
            </p:cNvSpPr>
            <p:nvPr/>
          </p:nvSpPr>
          <p:spPr bwMode="auto">
            <a:xfrm flipH="1">
              <a:off x="3032" y="3368"/>
              <a:ext cx="40" cy="376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27" name="Line 55"/>
            <p:cNvSpPr>
              <a:spLocks noChangeShapeType="1"/>
            </p:cNvSpPr>
            <p:nvPr/>
          </p:nvSpPr>
          <p:spPr bwMode="auto">
            <a:xfrm>
              <a:off x="2888" y="3176"/>
              <a:ext cx="184" cy="184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28" name="Line 56"/>
            <p:cNvSpPr>
              <a:spLocks noChangeShapeType="1"/>
            </p:cNvSpPr>
            <p:nvPr/>
          </p:nvSpPr>
          <p:spPr bwMode="auto">
            <a:xfrm flipH="1" flipV="1">
              <a:off x="2692" y="3124"/>
              <a:ext cx="184" cy="40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29" name="Line 57"/>
            <p:cNvSpPr>
              <a:spLocks noChangeShapeType="1"/>
            </p:cNvSpPr>
            <p:nvPr/>
          </p:nvSpPr>
          <p:spPr bwMode="auto">
            <a:xfrm flipH="1" flipV="1">
              <a:off x="2500" y="2740"/>
              <a:ext cx="184" cy="376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30" name="Line 58"/>
            <p:cNvSpPr>
              <a:spLocks noChangeShapeType="1"/>
            </p:cNvSpPr>
            <p:nvPr/>
          </p:nvSpPr>
          <p:spPr bwMode="auto">
            <a:xfrm flipH="1" flipV="1">
              <a:off x="2020" y="2932"/>
              <a:ext cx="376" cy="424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31" name="Line 59"/>
            <p:cNvSpPr>
              <a:spLocks noChangeShapeType="1"/>
            </p:cNvSpPr>
            <p:nvPr/>
          </p:nvSpPr>
          <p:spPr bwMode="auto">
            <a:xfrm flipV="1">
              <a:off x="2308" y="3364"/>
              <a:ext cx="88" cy="424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32" name="Line 60"/>
            <p:cNvSpPr>
              <a:spLocks noChangeShapeType="1"/>
            </p:cNvSpPr>
            <p:nvPr/>
          </p:nvSpPr>
          <p:spPr bwMode="auto">
            <a:xfrm flipV="1">
              <a:off x="2404" y="3124"/>
              <a:ext cx="280" cy="232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5486400" y="2671192"/>
            <a:ext cx="2287588" cy="3049588"/>
            <a:chOff x="2496" y="1728"/>
            <a:chExt cx="1441" cy="1921"/>
          </a:xfrm>
        </p:grpSpPr>
        <p:sp>
          <p:nvSpPr>
            <p:cNvPr id="10297" name="Freeform 62" descr="寬左斜對角線"/>
            <p:cNvSpPr>
              <a:spLocks/>
            </p:cNvSpPr>
            <p:nvPr/>
          </p:nvSpPr>
          <p:spPr bwMode="auto">
            <a:xfrm>
              <a:off x="3360" y="3120"/>
              <a:ext cx="577" cy="529"/>
            </a:xfrm>
            <a:custGeom>
              <a:avLst/>
              <a:gdLst>
                <a:gd name="T0" fmla="*/ 576 w 577"/>
                <a:gd name="T1" fmla="*/ 96 h 529"/>
                <a:gd name="T2" fmla="*/ 144 w 577"/>
                <a:gd name="T3" fmla="*/ 0 h 529"/>
                <a:gd name="T4" fmla="*/ 0 w 577"/>
                <a:gd name="T5" fmla="*/ 192 h 529"/>
                <a:gd name="T6" fmla="*/ 192 w 577"/>
                <a:gd name="T7" fmla="*/ 528 h 5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7"/>
                <a:gd name="T13" fmla="*/ 0 h 529"/>
                <a:gd name="T14" fmla="*/ 577 w 577"/>
                <a:gd name="T15" fmla="*/ 529 h 5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7" h="529">
                  <a:moveTo>
                    <a:pt x="576" y="96"/>
                  </a:moveTo>
                  <a:lnTo>
                    <a:pt x="144" y="0"/>
                  </a:lnTo>
                  <a:lnTo>
                    <a:pt x="0" y="192"/>
                  </a:lnTo>
                  <a:lnTo>
                    <a:pt x="192" y="528"/>
                  </a:lnTo>
                </a:path>
              </a:pathLst>
            </a:custGeom>
            <a:pattFill prst="wdDnDiag">
              <a:fgClr>
                <a:srgbClr val="E60BEB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98" name="Freeform 63" descr="寬左斜對角線"/>
            <p:cNvSpPr>
              <a:spLocks/>
            </p:cNvSpPr>
            <p:nvPr/>
          </p:nvSpPr>
          <p:spPr bwMode="auto">
            <a:xfrm>
              <a:off x="3408" y="2592"/>
              <a:ext cx="529" cy="625"/>
            </a:xfrm>
            <a:custGeom>
              <a:avLst/>
              <a:gdLst>
                <a:gd name="T0" fmla="*/ 384 w 529"/>
                <a:gd name="T1" fmla="*/ 0 h 625"/>
                <a:gd name="T2" fmla="*/ 0 w 529"/>
                <a:gd name="T3" fmla="*/ 336 h 625"/>
                <a:gd name="T4" fmla="*/ 96 w 529"/>
                <a:gd name="T5" fmla="*/ 528 h 625"/>
                <a:gd name="T6" fmla="*/ 528 w 529"/>
                <a:gd name="T7" fmla="*/ 624 h 6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9"/>
                <a:gd name="T13" fmla="*/ 0 h 625"/>
                <a:gd name="T14" fmla="*/ 529 w 529"/>
                <a:gd name="T15" fmla="*/ 625 h 6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9" h="625">
                  <a:moveTo>
                    <a:pt x="384" y="0"/>
                  </a:moveTo>
                  <a:lnTo>
                    <a:pt x="0" y="336"/>
                  </a:lnTo>
                  <a:lnTo>
                    <a:pt x="96" y="528"/>
                  </a:lnTo>
                  <a:lnTo>
                    <a:pt x="528" y="624"/>
                  </a:lnTo>
                </a:path>
              </a:pathLst>
            </a:custGeom>
            <a:pattFill prst="wdDnDiag">
              <a:fgClr>
                <a:srgbClr val="E60BEB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99" name="Freeform 64" descr="寬左斜對角線"/>
            <p:cNvSpPr>
              <a:spLocks/>
            </p:cNvSpPr>
            <p:nvPr/>
          </p:nvSpPr>
          <p:spPr bwMode="auto">
            <a:xfrm>
              <a:off x="2880" y="2784"/>
              <a:ext cx="625" cy="577"/>
            </a:xfrm>
            <a:custGeom>
              <a:avLst/>
              <a:gdLst>
                <a:gd name="T0" fmla="*/ 288 w 625"/>
                <a:gd name="T1" fmla="*/ 0 h 577"/>
                <a:gd name="T2" fmla="*/ 0 w 625"/>
                <a:gd name="T3" fmla="*/ 384 h 577"/>
                <a:gd name="T4" fmla="*/ 192 w 625"/>
                <a:gd name="T5" fmla="*/ 576 h 577"/>
                <a:gd name="T6" fmla="*/ 480 w 625"/>
                <a:gd name="T7" fmla="*/ 528 h 577"/>
                <a:gd name="T8" fmla="*/ 624 w 625"/>
                <a:gd name="T9" fmla="*/ 336 h 577"/>
                <a:gd name="T10" fmla="*/ 528 w 625"/>
                <a:gd name="T11" fmla="*/ 144 h 577"/>
                <a:gd name="T12" fmla="*/ 288 w 625"/>
                <a:gd name="T13" fmla="*/ 0 h 5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5"/>
                <a:gd name="T22" fmla="*/ 0 h 577"/>
                <a:gd name="T23" fmla="*/ 625 w 625"/>
                <a:gd name="T24" fmla="*/ 577 h 57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5" h="577">
                  <a:moveTo>
                    <a:pt x="288" y="0"/>
                  </a:moveTo>
                  <a:lnTo>
                    <a:pt x="0" y="384"/>
                  </a:lnTo>
                  <a:lnTo>
                    <a:pt x="192" y="576"/>
                  </a:lnTo>
                  <a:lnTo>
                    <a:pt x="480" y="528"/>
                  </a:lnTo>
                  <a:lnTo>
                    <a:pt x="624" y="336"/>
                  </a:lnTo>
                  <a:lnTo>
                    <a:pt x="528" y="144"/>
                  </a:lnTo>
                  <a:lnTo>
                    <a:pt x="288" y="0"/>
                  </a:lnTo>
                </a:path>
              </a:pathLst>
            </a:custGeom>
            <a:pattFill prst="wdDnDiag">
              <a:fgClr>
                <a:srgbClr val="E60BEB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00" name="Freeform 65" descr="寬左斜對角線"/>
            <p:cNvSpPr>
              <a:spLocks/>
            </p:cNvSpPr>
            <p:nvPr/>
          </p:nvSpPr>
          <p:spPr bwMode="auto">
            <a:xfrm>
              <a:off x="3072" y="2352"/>
              <a:ext cx="721" cy="577"/>
            </a:xfrm>
            <a:custGeom>
              <a:avLst/>
              <a:gdLst>
                <a:gd name="T0" fmla="*/ 624 w 721"/>
                <a:gd name="T1" fmla="*/ 0 h 577"/>
                <a:gd name="T2" fmla="*/ 96 w 721"/>
                <a:gd name="T3" fmla="*/ 0 h 577"/>
                <a:gd name="T4" fmla="*/ 0 w 721"/>
                <a:gd name="T5" fmla="*/ 240 h 577"/>
                <a:gd name="T6" fmla="*/ 96 w 721"/>
                <a:gd name="T7" fmla="*/ 432 h 577"/>
                <a:gd name="T8" fmla="*/ 336 w 721"/>
                <a:gd name="T9" fmla="*/ 576 h 577"/>
                <a:gd name="T10" fmla="*/ 720 w 721"/>
                <a:gd name="T11" fmla="*/ 240 h 5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21"/>
                <a:gd name="T19" fmla="*/ 0 h 577"/>
                <a:gd name="T20" fmla="*/ 721 w 721"/>
                <a:gd name="T21" fmla="*/ 577 h 5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21" h="577">
                  <a:moveTo>
                    <a:pt x="624" y="0"/>
                  </a:moveTo>
                  <a:lnTo>
                    <a:pt x="96" y="0"/>
                  </a:lnTo>
                  <a:lnTo>
                    <a:pt x="0" y="240"/>
                  </a:lnTo>
                  <a:lnTo>
                    <a:pt x="96" y="432"/>
                  </a:lnTo>
                  <a:lnTo>
                    <a:pt x="336" y="576"/>
                  </a:lnTo>
                  <a:lnTo>
                    <a:pt x="720" y="240"/>
                  </a:lnTo>
                </a:path>
              </a:pathLst>
            </a:custGeom>
            <a:pattFill prst="wdDnDiag">
              <a:fgClr>
                <a:srgbClr val="E60BEB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01" name="Freeform 66" descr="寬左斜對角線"/>
            <p:cNvSpPr>
              <a:spLocks/>
            </p:cNvSpPr>
            <p:nvPr/>
          </p:nvSpPr>
          <p:spPr bwMode="auto">
            <a:xfrm>
              <a:off x="2496" y="2208"/>
              <a:ext cx="673" cy="385"/>
            </a:xfrm>
            <a:custGeom>
              <a:avLst/>
              <a:gdLst>
                <a:gd name="T0" fmla="*/ 144 w 673"/>
                <a:gd name="T1" fmla="*/ 0 h 385"/>
                <a:gd name="T2" fmla="*/ 0 w 673"/>
                <a:gd name="T3" fmla="*/ 240 h 385"/>
                <a:gd name="T4" fmla="*/ 48 w 673"/>
                <a:gd name="T5" fmla="*/ 384 h 385"/>
                <a:gd name="T6" fmla="*/ 576 w 673"/>
                <a:gd name="T7" fmla="*/ 384 h 385"/>
                <a:gd name="T8" fmla="*/ 672 w 673"/>
                <a:gd name="T9" fmla="*/ 144 h 385"/>
                <a:gd name="T10" fmla="*/ 576 w 673"/>
                <a:gd name="T11" fmla="*/ 0 h 3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3"/>
                <a:gd name="T19" fmla="*/ 0 h 385"/>
                <a:gd name="T20" fmla="*/ 673 w 673"/>
                <a:gd name="T21" fmla="*/ 385 h 3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3" h="385">
                  <a:moveTo>
                    <a:pt x="144" y="0"/>
                  </a:moveTo>
                  <a:lnTo>
                    <a:pt x="0" y="240"/>
                  </a:lnTo>
                  <a:lnTo>
                    <a:pt x="48" y="384"/>
                  </a:lnTo>
                  <a:lnTo>
                    <a:pt x="576" y="384"/>
                  </a:lnTo>
                  <a:lnTo>
                    <a:pt x="672" y="144"/>
                  </a:lnTo>
                  <a:lnTo>
                    <a:pt x="576" y="0"/>
                  </a:lnTo>
                </a:path>
              </a:pathLst>
            </a:custGeom>
            <a:pattFill prst="wdDnDiag">
              <a:fgClr>
                <a:srgbClr val="E60BEB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02" name="Freeform 67" descr="寬左斜對角線"/>
            <p:cNvSpPr>
              <a:spLocks/>
            </p:cNvSpPr>
            <p:nvPr/>
          </p:nvSpPr>
          <p:spPr bwMode="auto">
            <a:xfrm>
              <a:off x="2496" y="1728"/>
              <a:ext cx="673" cy="481"/>
            </a:xfrm>
            <a:custGeom>
              <a:avLst/>
              <a:gdLst>
                <a:gd name="T0" fmla="*/ 0 w 673"/>
                <a:gd name="T1" fmla="*/ 0 h 481"/>
                <a:gd name="T2" fmla="*/ 144 w 673"/>
                <a:gd name="T3" fmla="*/ 480 h 481"/>
                <a:gd name="T4" fmla="*/ 576 w 673"/>
                <a:gd name="T5" fmla="*/ 480 h 481"/>
                <a:gd name="T6" fmla="*/ 672 w 673"/>
                <a:gd name="T7" fmla="*/ 0 h 4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481"/>
                <a:gd name="T14" fmla="*/ 673 w 673"/>
                <a:gd name="T15" fmla="*/ 481 h 4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481">
                  <a:moveTo>
                    <a:pt x="0" y="0"/>
                  </a:moveTo>
                  <a:lnTo>
                    <a:pt x="144" y="480"/>
                  </a:lnTo>
                  <a:lnTo>
                    <a:pt x="576" y="480"/>
                  </a:lnTo>
                  <a:lnTo>
                    <a:pt x="672" y="0"/>
                  </a:lnTo>
                </a:path>
              </a:pathLst>
            </a:custGeom>
            <a:pattFill prst="wdDnDiag">
              <a:fgClr>
                <a:srgbClr val="E60BEB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303" name="Freeform 68" descr="寬左斜對角線"/>
            <p:cNvSpPr>
              <a:spLocks/>
            </p:cNvSpPr>
            <p:nvPr/>
          </p:nvSpPr>
          <p:spPr bwMode="auto">
            <a:xfrm>
              <a:off x="3072" y="1728"/>
              <a:ext cx="625" cy="625"/>
            </a:xfrm>
            <a:custGeom>
              <a:avLst/>
              <a:gdLst>
                <a:gd name="T0" fmla="*/ 96 w 625"/>
                <a:gd name="T1" fmla="*/ 0 h 625"/>
                <a:gd name="T2" fmla="*/ 0 w 625"/>
                <a:gd name="T3" fmla="*/ 480 h 625"/>
                <a:gd name="T4" fmla="*/ 96 w 625"/>
                <a:gd name="T5" fmla="*/ 624 h 625"/>
                <a:gd name="T6" fmla="*/ 624 w 625"/>
                <a:gd name="T7" fmla="*/ 624 h 6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5"/>
                <a:gd name="T13" fmla="*/ 0 h 625"/>
                <a:gd name="T14" fmla="*/ 625 w 625"/>
                <a:gd name="T15" fmla="*/ 625 h 6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5" h="625">
                  <a:moveTo>
                    <a:pt x="96" y="0"/>
                  </a:moveTo>
                  <a:lnTo>
                    <a:pt x="0" y="480"/>
                  </a:lnTo>
                  <a:lnTo>
                    <a:pt x="96" y="624"/>
                  </a:lnTo>
                  <a:lnTo>
                    <a:pt x="624" y="624"/>
                  </a:lnTo>
                </a:path>
              </a:pathLst>
            </a:custGeom>
            <a:pattFill prst="wdDnDiag">
              <a:fgClr>
                <a:srgbClr val="E60BEB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77"/>
          <p:cNvGrpSpPr>
            <a:grpSpLocks/>
          </p:cNvGrpSpPr>
          <p:nvPr/>
        </p:nvGrpSpPr>
        <p:grpSpPr bwMode="auto">
          <a:xfrm>
            <a:off x="3962400" y="2671192"/>
            <a:ext cx="3201988" cy="3278188"/>
            <a:chOff x="1536" y="1728"/>
            <a:chExt cx="2017" cy="2065"/>
          </a:xfrm>
        </p:grpSpPr>
        <p:sp>
          <p:nvSpPr>
            <p:cNvPr id="10290" name="Freeform 70" descr="寬右斜對角線"/>
            <p:cNvSpPr>
              <a:spLocks/>
            </p:cNvSpPr>
            <p:nvPr/>
          </p:nvSpPr>
          <p:spPr bwMode="auto">
            <a:xfrm>
              <a:off x="3024" y="3312"/>
              <a:ext cx="529" cy="433"/>
            </a:xfrm>
            <a:custGeom>
              <a:avLst/>
              <a:gdLst>
                <a:gd name="T0" fmla="*/ 0 w 529"/>
                <a:gd name="T1" fmla="*/ 432 h 433"/>
                <a:gd name="T2" fmla="*/ 48 w 529"/>
                <a:gd name="T3" fmla="*/ 48 h 433"/>
                <a:gd name="T4" fmla="*/ 336 w 529"/>
                <a:gd name="T5" fmla="*/ 0 h 433"/>
                <a:gd name="T6" fmla="*/ 528 w 529"/>
                <a:gd name="T7" fmla="*/ 336 h 4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9"/>
                <a:gd name="T13" fmla="*/ 0 h 433"/>
                <a:gd name="T14" fmla="*/ 529 w 529"/>
                <a:gd name="T15" fmla="*/ 433 h 4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9" h="433">
                  <a:moveTo>
                    <a:pt x="0" y="432"/>
                  </a:moveTo>
                  <a:lnTo>
                    <a:pt x="48" y="48"/>
                  </a:lnTo>
                  <a:lnTo>
                    <a:pt x="336" y="0"/>
                  </a:lnTo>
                  <a:lnTo>
                    <a:pt x="528" y="336"/>
                  </a:lnTo>
                </a:path>
              </a:pathLst>
            </a:custGeom>
            <a:pattFill prst="wdUpDiag">
              <a:fgClr>
                <a:srgbClr val="C8FEC8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91" name="Freeform 71" descr="寬右斜對角線"/>
            <p:cNvSpPr>
              <a:spLocks/>
            </p:cNvSpPr>
            <p:nvPr/>
          </p:nvSpPr>
          <p:spPr bwMode="auto">
            <a:xfrm>
              <a:off x="2304" y="3120"/>
              <a:ext cx="769" cy="673"/>
            </a:xfrm>
            <a:custGeom>
              <a:avLst/>
              <a:gdLst>
                <a:gd name="T0" fmla="*/ 0 w 769"/>
                <a:gd name="T1" fmla="*/ 672 h 673"/>
                <a:gd name="T2" fmla="*/ 96 w 769"/>
                <a:gd name="T3" fmla="*/ 240 h 673"/>
                <a:gd name="T4" fmla="*/ 384 w 769"/>
                <a:gd name="T5" fmla="*/ 0 h 673"/>
                <a:gd name="T6" fmla="*/ 576 w 769"/>
                <a:gd name="T7" fmla="*/ 48 h 673"/>
                <a:gd name="T8" fmla="*/ 768 w 769"/>
                <a:gd name="T9" fmla="*/ 240 h 673"/>
                <a:gd name="T10" fmla="*/ 720 w 769"/>
                <a:gd name="T11" fmla="*/ 624 h 6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69"/>
                <a:gd name="T19" fmla="*/ 0 h 673"/>
                <a:gd name="T20" fmla="*/ 769 w 769"/>
                <a:gd name="T21" fmla="*/ 673 h 6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69" h="673">
                  <a:moveTo>
                    <a:pt x="0" y="672"/>
                  </a:moveTo>
                  <a:lnTo>
                    <a:pt x="96" y="240"/>
                  </a:lnTo>
                  <a:lnTo>
                    <a:pt x="384" y="0"/>
                  </a:lnTo>
                  <a:lnTo>
                    <a:pt x="576" y="48"/>
                  </a:lnTo>
                  <a:lnTo>
                    <a:pt x="768" y="240"/>
                  </a:lnTo>
                  <a:lnTo>
                    <a:pt x="720" y="624"/>
                  </a:lnTo>
                </a:path>
              </a:pathLst>
            </a:custGeom>
            <a:pattFill prst="wdUpDiag">
              <a:fgClr>
                <a:srgbClr val="C8FEC8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92" name="Freeform 72" descr="寬右斜對角線"/>
            <p:cNvSpPr>
              <a:spLocks/>
            </p:cNvSpPr>
            <p:nvPr/>
          </p:nvSpPr>
          <p:spPr bwMode="auto">
            <a:xfrm>
              <a:off x="1536" y="2880"/>
              <a:ext cx="865" cy="913"/>
            </a:xfrm>
            <a:custGeom>
              <a:avLst/>
              <a:gdLst>
                <a:gd name="T0" fmla="*/ 0 w 865"/>
                <a:gd name="T1" fmla="*/ 0 h 913"/>
                <a:gd name="T2" fmla="*/ 480 w 865"/>
                <a:gd name="T3" fmla="*/ 48 h 913"/>
                <a:gd name="T4" fmla="*/ 864 w 865"/>
                <a:gd name="T5" fmla="*/ 480 h 913"/>
                <a:gd name="T6" fmla="*/ 768 w 865"/>
                <a:gd name="T7" fmla="*/ 912 h 9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5"/>
                <a:gd name="T13" fmla="*/ 0 h 913"/>
                <a:gd name="T14" fmla="*/ 865 w 865"/>
                <a:gd name="T15" fmla="*/ 913 h 9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5" h="913">
                  <a:moveTo>
                    <a:pt x="0" y="0"/>
                  </a:moveTo>
                  <a:lnTo>
                    <a:pt x="480" y="48"/>
                  </a:lnTo>
                  <a:lnTo>
                    <a:pt x="864" y="480"/>
                  </a:lnTo>
                  <a:lnTo>
                    <a:pt x="768" y="912"/>
                  </a:lnTo>
                </a:path>
              </a:pathLst>
            </a:custGeom>
            <a:pattFill prst="wdUpDiag">
              <a:fgClr>
                <a:srgbClr val="C8FEC8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93" name="Freeform 73" descr="寬右斜對角線"/>
            <p:cNvSpPr>
              <a:spLocks/>
            </p:cNvSpPr>
            <p:nvPr/>
          </p:nvSpPr>
          <p:spPr bwMode="auto">
            <a:xfrm>
              <a:off x="2016" y="2736"/>
              <a:ext cx="673" cy="625"/>
            </a:xfrm>
            <a:custGeom>
              <a:avLst/>
              <a:gdLst>
                <a:gd name="T0" fmla="*/ 0 w 673"/>
                <a:gd name="T1" fmla="*/ 192 h 625"/>
                <a:gd name="T2" fmla="*/ 480 w 673"/>
                <a:gd name="T3" fmla="*/ 0 h 625"/>
                <a:gd name="T4" fmla="*/ 672 w 673"/>
                <a:gd name="T5" fmla="*/ 384 h 625"/>
                <a:gd name="T6" fmla="*/ 384 w 673"/>
                <a:gd name="T7" fmla="*/ 624 h 625"/>
                <a:gd name="T8" fmla="*/ 0 w 673"/>
                <a:gd name="T9" fmla="*/ 192 h 6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3"/>
                <a:gd name="T16" fmla="*/ 0 h 625"/>
                <a:gd name="T17" fmla="*/ 673 w 673"/>
                <a:gd name="T18" fmla="*/ 625 h 6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3" h="625">
                  <a:moveTo>
                    <a:pt x="0" y="192"/>
                  </a:moveTo>
                  <a:lnTo>
                    <a:pt x="480" y="0"/>
                  </a:lnTo>
                  <a:lnTo>
                    <a:pt x="672" y="384"/>
                  </a:lnTo>
                  <a:lnTo>
                    <a:pt x="384" y="624"/>
                  </a:lnTo>
                  <a:lnTo>
                    <a:pt x="0" y="192"/>
                  </a:lnTo>
                </a:path>
              </a:pathLst>
            </a:custGeom>
            <a:pattFill prst="wdUpDiag">
              <a:fgClr>
                <a:srgbClr val="C8FEC8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94" name="Freeform 74" descr="寬右斜對角線"/>
            <p:cNvSpPr>
              <a:spLocks/>
            </p:cNvSpPr>
            <p:nvPr/>
          </p:nvSpPr>
          <p:spPr bwMode="auto">
            <a:xfrm>
              <a:off x="2496" y="2592"/>
              <a:ext cx="673" cy="577"/>
            </a:xfrm>
            <a:custGeom>
              <a:avLst/>
              <a:gdLst>
                <a:gd name="T0" fmla="*/ 48 w 673"/>
                <a:gd name="T1" fmla="*/ 0 h 577"/>
                <a:gd name="T2" fmla="*/ 576 w 673"/>
                <a:gd name="T3" fmla="*/ 0 h 577"/>
                <a:gd name="T4" fmla="*/ 672 w 673"/>
                <a:gd name="T5" fmla="*/ 192 h 577"/>
                <a:gd name="T6" fmla="*/ 384 w 673"/>
                <a:gd name="T7" fmla="*/ 576 h 577"/>
                <a:gd name="T8" fmla="*/ 192 w 673"/>
                <a:gd name="T9" fmla="*/ 528 h 577"/>
                <a:gd name="T10" fmla="*/ 0 w 673"/>
                <a:gd name="T11" fmla="*/ 144 h 5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3"/>
                <a:gd name="T19" fmla="*/ 0 h 577"/>
                <a:gd name="T20" fmla="*/ 673 w 673"/>
                <a:gd name="T21" fmla="*/ 577 h 5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3" h="577">
                  <a:moveTo>
                    <a:pt x="48" y="0"/>
                  </a:moveTo>
                  <a:lnTo>
                    <a:pt x="576" y="0"/>
                  </a:lnTo>
                  <a:lnTo>
                    <a:pt x="672" y="192"/>
                  </a:lnTo>
                  <a:lnTo>
                    <a:pt x="384" y="576"/>
                  </a:lnTo>
                  <a:lnTo>
                    <a:pt x="192" y="528"/>
                  </a:lnTo>
                  <a:lnTo>
                    <a:pt x="0" y="144"/>
                  </a:lnTo>
                </a:path>
              </a:pathLst>
            </a:custGeom>
            <a:pattFill prst="wdUpDiag">
              <a:fgClr>
                <a:srgbClr val="C8FEC8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95" name="Freeform 75" descr="寬右斜對角線"/>
            <p:cNvSpPr>
              <a:spLocks/>
            </p:cNvSpPr>
            <p:nvPr/>
          </p:nvSpPr>
          <p:spPr bwMode="auto">
            <a:xfrm>
              <a:off x="1536" y="2208"/>
              <a:ext cx="1009" cy="721"/>
            </a:xfrm>
            <a:custGeom>
              <a:avLst/>
              <a:gdLst>
                <a:gd name="T0" fmla="*/ 480 w 1009"/>
                <a:gd name="T1" fmla="*/ 0 h 721"/>
                <a:gd name="T2" fmla="*/ 960 w 1009"/>
                <a:gd name="T3" fmla="*/ 240 h 721"/>
                <a:gd name="T4" fmla="*/ 1008 w 1009"/>
                <a:gd name="T5" fmla="*/ 384 h 721"/>
                <a:gd name="T6" fmla="*/ 960 w 1009"/>
                <a:gd name="T7" fmla="*/ 528 h 721"/>
                <a:gd name="T8" fmla="*/ 480 w 1009"/>
                <a:gd name="T9" fmla="*/ 720 h 721"/>
                <a:gd name="T10" fmla="*/ 0 w 1009"/>
                <a:gd name="T11" fmla="*/ 672 h 7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9"/>
                <a:gd name="T19" fmla="*/ 0 h 721"/>
                <a:gd name="T20" fmla="*/ 1009 w 1009"/>
                <a:gd name="T21" fmla="*/ 721 h 7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9" h="721">
                  <a:moveTo>
                    <a:pt x="480" y="0"/>
                  </a:moveTo>
                  <a:lnTo>
                    <a:pt x="960" y="240"/>
                  </a:lnTo>
                  <a:lnTo>
                    <a:pt x="1008" y="384"/>
                  </a:lnTo>
                  <a:lnTo>
                    <a:pt x="960" y="528"/>
                  </a:lnTo>
                  <a:lnTo>
                    <a:pt x="480" y="720"/>
                  </a:lnTo>
                  <a:lnTo>
                    <a:pt x="0" y="672"/>
                  </a:lnTo>
                </a:path>
              </a:pathLst>
            </a:custGeom>
            <a:pattFill prst="wdUpDiag">
              <a:fgClr>
                <a:srgbClr val="C8FEC8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96" name="Freeform 76" descr="寬右斜對角線"/>
            <p:cNvSpPr>
              <a:spLocks/>
            </p:cNvSpPr>
            <p:nvPr/>
          </p:nvSpPr>
          <p:spPr bwMode="auto">
            <a:xfrm>
              <a:off x="2016" y="1728"/>
              <a:ext cx="625" cy="721"/>
            </a:xfrm>
            <a:custGeom>
              <a:avLst/>
              <a:gdLst>
                <a:gd name="T0" fmla="*/ 480 w 625"/>
                <a:gd name="T1" fmla="*/ 0 h 721"/>
                <a:gd name="T2" fmla="*/ 624 w 625"/>
                <a:gd name="T3" fmla="*/ 480 h 721"/>
                <a:gd name="T4" fmla="*/ 480 w 625"/>
                <a:gd name="T5" fmla="*/ 720 h 721"/>
                <a:gd name="T6" fmla="*/ 0 w 625"/>
                <a:gd name="T7" fmla="*/ 480 h 7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5"/>
                <a:gd name="T13" fmla="*/ 0 h 721"/>
                <a:gd name="T14" fmla="*/ 625 w 625"/>
                <a:gd name="T15" fmla="*/ 721 h 7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5" h="721">
                  <a:moveTo>
                    <a:pt x="480" y="0"/>
                  </a:moveTo>
                  <a:lnTo>
                    <a:pt x="624" y="480"/>
                  </a:lnTo>
                  <a:lnTo>
                    <a:pt x="480" y="720"/>
                  </a:lnTo>
                  <a:lnTo>
                    <a:pt x="0" y="480"/>
                  </a:lnTo>
                </a:path>
              </a:pathLst>
            </a:custGeom>
            <a:pattFill prst="wdUpDiag">
              <a:fgClr>
                <a:srgbClr val="C8FEC8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251" name="Group 82"/>
          <p:cNvGrpSpPr>
            <a:grpSpLocks/>
          </p:cNvGrpSpPr>
          <p:nvPr/>
        </p:nvGrpSpPr>
        <p:grpSpPr bwMode="auto">
          <a:xfrm>
            <a:off x="4889500" y="3903092"/>
            <a:ext cx="139700" cy="139700"/>
            <a:chOff x="2120" y="2504"/>
            <a:chExt cx="88" cy="88"/>
          </a:xfrm>
        </p:grpSpPr>
        <p:sp>
          <p:nvSpPr>
            <p:cNvPr id="10288" name="Line 80"/>
            <p:cNvSpPr>
              <a:spLocks noChangeShapeType="1"/>
            </p:cNvSpPr>
            <p:nvPr/>
          </p:nvSpPr>
          <p:spPr bwMode="auto">
            <a:xfrm>
              <a:off x="2120" y="2504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89" name="Line 81"/>
            <p:cNvSpPr>
              <a:spLocks noChangeShapeType="1"/>
            </p:cNvSpPr>
            <p:nvPr/>
          </p:nvSpPr>
          <p:spPr bwMode="auto">
            <a:xfrm flipH="1">
              <a:off x="2120" y="2504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252" name="Group 85"/>
          <p:cNvGrpSpPr>
            <a:grpSpLocks/>
          </p:cNvGrpSpPr>
          <p:nvPr/>
        </p:nvGrpSpPr>
        <p:grpSpPr bwMode="auto">
          <a:xfrm>
            <a:off x="5194300" y="4741292"/>
            <a:ext cx="139700" cy="139700"/>
            <a:chOff x="2312" y="3032"/>
            <a:chExt cx="88" cy="88"/>
          </a:xfrm>
        </p:grpSpPr>
        <p:sp>
          <p:nvSpPr>
            <p:cNvPr id="10286" name="Line 83"/>
            <p:cNvSpPr>
              <a:spLocks noChangeShapeType="1"/>
            </p:cNvSpPr>
            <p:nvPr/>
          </p:nvSpPr>
          <p:spPr bwMode="auto">
            <a:xfrm>
              <a:off x="2312" y="3032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87" name="Line 84"/>
            <p:cNvSpPr>
              <a:spLocks noChangeShapeType="1"/>
            </p:cNvSpPr>
            <p:nvPr/>
          </p:nvSpPr>
          <p:spPr bwMode="auto">
            <a:xfrm flipH="1">
              <a:off x="2312" y="3032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253" name="Oval 86"/>
          <p:cNvSpPr>
            <a:spLocks noChangeArrowheads="1"/>
          </p:cNvSpPr>
          <p:nvPr/>
        </p:nvSpPr>
        <p:spPr bwMode="auto">
          <a:xfrm>
            <a:off x="5956300" y="3674492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10254" name="Oval 87"/>
          <p:cNvSpPr>
            <a:spLocks noChangeArrowheads="1"/>
          </p:cNvSpPr>
          <p:nvPr/>
        </p:nvSpPr>
        <p:spPr bwMode="auto">
          <a:xfrm>
            <a:off x="5956300" y="2988692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10255" name="Oval 88"/>
          <p:cNvSpPr>
            <a:spLocks noChangeArrowheads="1"/>
          </p:cNvSpPr>
          <p:nvPr/>
        </p:nvSpPr>
        <p:spPr bwMode="auto">
          <a:xfrm>
            <a:off x="6870700" y="3141092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10256" name="Oval 89"/>
          <p:cNvSpPr>
            <a:spLocks noChangeArrowheads="1"/>
          </p:cNvSpPr>
          <p:nvPr/>
        </p:nvSpPr>
        <p:spPr bwMode="auto">
          <a:xfrm>
            <a:off x="6870700" y="3979292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10257" name="Oval 90"/>
          <p:cNvSpPr>
            <a:spLocks noChangeArrowheads="1"/>
          </p:cNvSpPr>
          <p:nvPr/>
        </p:nvSpPr>
        <p:spPr bwMode="auto">
          <a:xfrm>
            <a:off x="6489700" y="4741292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grpSp>
        <p:nvGrpSpPr>
          <p:cNvPr id="10258" name="Group 93"/>
          <p:cNvGrpSpPr>
            <a:grpSpLocks/>
          </p:cNvGrpSpPr>
          <p:nvPr/>
        </p:nvGrpSpPr>
        <p:grpSpPr bwMode="auto">
          <a:xfrm>
            <a:off x="5194300" y="3217292"/>
            <a:ext cx="139700" cy="139700"/>
            <a:chOff x="2312" y="2072"/>
            <a:chExt cx="88" cy="88"/>
          </a:xfrm>
        </p:grpSpPr>
        <p:sp>
          <p:nvSpPr>
            <p:cNvPr id="10284" name="Line 91"/>
            <p:cNvSpPr>
              <a:spLocks noChangeShapeType="1"/>
            </p:cNvSpPr>
            <p:nvPr/>
          </p:nvSpPr>
          <p:spPr bwMode="auto">
            <a:xfrm>
              <a:off x="2312" y="2072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85" name="Line 92"/>
            <p:cNvSpPr>
              <a:spLocks noChangeShapeType="1"/>
            </p:cNvSpPr>
            <p:nvPr/>
          </p:nvSpPr>
          <p:spPr bwMode="auto">
            <a:xfrm flipH="1">
              <a:off x="2312" y="2072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259" name="Group 96"/>
          <p:cNvGrpSpPr>
            <a:grpSpLocks/>
          </p:cNvGrpSpPr>
          <p:nvPr/>
        </p:nvGrpSpPr>
        <p:grpSpPr bwMode="auto">
          <a:xfrm>
            <a:off x="4813300" y="5122292"/>
            <a:ext cx="139700" cy="139700"/>
            <a:chOff x="2072" y="3272"/>
            <a:chExt cx="88" cy="88"/>
          </a:xfrm>
        </p:grpSpPr>
        <p:sp>
          <p:nvSpPr>
            <p:cNvPr id="10282" name="Line 94"/>
            <p:cNvSpPr>
              <a:spLocks noChangeShapeType="1"/>
            </p:cNvSpPr>
            <p:nvPr/>
          </p:nvSpPr>
          <p:spPr bwMode="auto">
            <a:xfrm>
              <a:off x="2072" y="3272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83" name="Line 95"/>
            <p:cNvSpPr>
              <a:spLocks noChangeShapeType="1"/>
            </p:cNvSpPr>
            <p:nvPr/>
          </p:nvSpPr>
          <p:spPr bwMode="auto">
            <a:xfrm flipH="1">
              <a:off x="2072" y="3272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260" name="Oval 97"/>
          <p:cNvSpPr>
            <a:spLocks noChangeArrowheads="1"/>
          </p:cNvSpPr>
          <p:nvPr/>
        </p:nvSpPr>
        <p:spPr bwMode="auto">
          <a:xfrm>
            <a:off x="7251700" y="4512692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sp>
        <p:nvSpPr>
          <p:cNvPr id="10261" name="Oval 98"/>
          <p:cNvSpPr>
            <a:spLocks noChangeArrowheads="1"/>
          </p:cNvSpPr>
          <p:nvPr/>
        </p:nvSpPr>
        <p:spPr bwMode="auto">
          <a:xfrm>
            <a:off x="7175500" y="5274692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600" b="0">
              <a:solidFill>
                <a:srgbClr val="FAFD00"/>
              </a:solidFill>
            </a:endParaRPr>
          </a:p>
        </p:txBody>
      </p:sp>
      <p:grpSp>
        <p:nvGrpSpPr>
          <p:cNvPr id="10262" name="Group 101"/>
          <p:cNvGrpSpPr>
            <a:grpSpLocks/>
          </p:cNvGrpSpPr>
          <p:nvPr/>
        </p:nvGrpSpPr>
        <p:grpSpPr bwMode="auto">
          <a:xfrm>
            <a:off x="5956300" y="4284092"/>
            <a:ext cx="139700" cy="139700"/>
            <a:chOff x="2792" y="2744"/>
            <a:chExt cx="88" cy="88"/>
          </a:xfrm>
        </p:grpSpPr>
        <p:sp>
          <p:nvSpPr>
            <p:cNvPr id="10280" name="Line 99"/>
            <p:cNvSpPr>
              <a:spLocks noChangeShapeType="1"/>
            </p:cNvSpPr>
            <p:nvPr/>
          </p:nvSpPr>
          <p:spPr bwMode="auto">
            <a:xfrm>
              <a:off x="2792" y="2744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81" name="Line 100"/>
            <p:cNvSpPr>
              <a:spLocks noChangeShapeType="1"/>
            </p:cNvSpPr>
            <p:nvPr/>
          </p:nvSpPr>
          <p:spPr bwMode="auto">
            <a:xfrm flipH="1">
              <a:off x="2792" y="2744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263" name="Group 104"/>
          <p:cNvGrpSpPr>
            <a:grpSpLocks/>
          </p:cNvGrpSpPr>
          <p:nvPr/>
        </p:nvGrpSpPr>
        <p:grpSpPr bwMode="auto">
          <a:xfrm>
            <a:off x="5803900" y="5427092"/>
            <a:ext cx="139700" cy="139700"/>
            <a:chOff x="2696" y="3464"/>
            <a:chExt cx="88" cy="88"/>
          </a:xfrm>
        </p:grpSpPr>
        <p:sp>
          <p:nvSpPr>
            <p:cNvPr id="10278" name="Line 102"/>
            <p:cNvSpPr>
              <a:spLocks noChangeShapeType="1"/>
            </p:cNvSpPr>
            <p:nvPr/>
          </p:nvSpPr>
          <p:spPr bwMode="auto">
            <a:xfrm>
              <a:off x="2696" y="3464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79" name="Line 103"/>
            <p:cNvSpPr>
              <a:spLocks noChangeShapeType="1"/>
            </p:cNvSpPr>
            <p:nvPr/>
          </p:nvSpPr>
          <p:spPr bwMode="auto">
            <a:xfrm flipH="1">
              <a:off x="2696" y="3464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264" name="Group 107"/>
          <p:cNvGrpSpPr>
            <a:grpSpLocks/>
          </p:cNvGrpSpPr>
          <p:nvPr/>
        </p:nvGrpSpPr>
        <p:grpSpPr bwMode="auto">
          <a:xfrm>
            <a:off x="6642100" y="5579492"/>
            <a:ext cx="139700" cy="139700"/>
            <a:chOff x="3224" y="3560"/>
            <a:chExt cx="88" cy="88"/>
          </a:xfrm>
        </p:grpSpPr>
        <p:sp>
          <p:nvSpPr>
            <p:cNvPr id="10276" name="Line 105"/>
            <p:cNvSpPr>
              <a:spLocks noChangeShapeType="1"/>
            </p:cNvSpPr>
            <p:nvPr/>
          </p:nvSpPr>
          <p:spPr bwMode="auto">
            <a:xfrm>
              <a:off x="3224" y="3560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77" name="Line 106"/>
            <p:cNvSpPr>
              <a:spLocks noChangeShapeType="1"/>
            </p:cNvSpPr>
            <p:nvPr/>
          </p:nvSpPr>
          <p:spPr bwMode="auto">
            <a:xfrm flipH="1">
              <a:off x="3224" y="3560"/>
              <a:ext cx="88" cy="88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17"/>
          <p:cNvGrpSpPr>
            <a:grpSpLocks/>
          </p:cNvGrpSpPr>
          <p:nvPr/>
        </p:nvGrpSpPr>
        <p:grpSpPr bwMode="auto">
          <a:xfrm>
            <a:off x="5499100" y="2683892"/>
            <a:ext cx="1663700" cy="3035300"/>
            <a:chOff x="2504" y="1736"/>
            <a:chExt cx="1048" cy="1912"/>
          </a:xfrm>
        </p:grpSpPr>
        <p:sp>
          <p:nvSpPr>
            <p:cNvPr id="10267" name="Line 108"/>
            <p:cNvSpPr>
              <a:spLocks noChangeShapeType="1"/>
            </p:cNvSpPr>
            <p:nvPr/>
          </p:nvSpPr>
          <p:spPr bwMode="auto">
            <a:xfrm>
              <a:off x="2504" y="1736"/>
              <a:ext cx="136" cy="472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68" name="Line 109"/>
            <p:cNvSpPr>
              <a:spLocks noChangeShapeType="1"/>
            </p:cNvSpPr>
            <p:nvPr/>
          </p:nvSpPr>
          <p:spPr bwMode="auto">
            <a:xfrm flipH="1">
              <a:off x="2504" y="2216"/>
              <a:ext cx="136" cy="232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69" name="Line 110"/>
            <p:cNvSpPr>
              <a:spLocks noChangeShapeType="1"/>
            </p:cNvSpPr>
            <p:nvPr/>
          </p:nvSpPr>
          <p:spPr bwMode="auto">
            <a:xfrm>
              <a:off x="2504" y="2456"/>
              <a:ext cx="40" cy="136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70" name="Line 111"/>
            <p:cNvSpPr>
              <a:spLocks noChangeShapeType="1"/>
            </p:cNvSpPr>
            <p:nvPr/>
          </p:nvSpPr>
          <p:spPr bwMode="auto">
            <a:xfrm>
              <a:off x="2552" y="2592"/>
              <a:ext cx="520" cy="0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71" name="Line 112"/>
            <p:cNvSpPr>
              <a:spLocks noChangeShapeType="1"/>
            </p:cNvSpPr>
            <p:nvPr/>
          </p:nvSpPr>
          <p:spPr bwMode="auto">
            <a:xfrm>
              <a:off x="3080" y="2600"/>
              <a:ext cx="88" cy="184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72" name="Line 113"/>
            <p:cNvSpPr>
              <a:spLocks noChangeShapeType="1"/>
            </p:cNvSpPr>
            <p:nvPr/>
          </p:nvSpPr>
          <p:spPr bwMode="auto">
            <a:xfrm flipH="1">
              <a:off x="2888" y="2792"/>
              <a:ext cx="280" cy="376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73" name="Line 114"/>
            <p:cNvSpPr>
              <a:spLocks noChangeShapeType="1"/>
            </p:cNvSpPr>
            <p:nvPr/>
          </p:nvSpPr>
          <p:spPr bwMode="auto">
            <a:xfrm>
              <a:off x="2888" y="3176"/>
              <a:ext cx="184" cy="184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74" name="Line 115"/>
            <p:cNvSpPr>
              <a:spLocks noChangeShapeType="1"/>
            </p:cNvSpPr>
            <p:nvPr/>
          </p:nvSpPr>
          <p:spPr bwMode="auto">
            <a:xfrm flipV="1">
              <a:off x="3076" y="3316"/>
              <a:ext cx="280" cy="40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275" name="Line 116"/>
            <p:cNvSpPr>
              <a:spLocks noChangeShapeType="1"/>
            </p:cNvSpPr>
            <p:nvPr/>
          </p:nvSpPr>
          <p:spPr bwMode="auto">
            <a:xfrm>
              <a:off x="3368" y="3320"/>
              <a:ext cx="184" cy="328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1" name="圓角矩形圖說文字 120"/>
          <p:cNvSpPr/>
          <p:nvPr/>
        </p:nvSpPr>
        <p:spPr>
          <a:xfrm>
            <a:off x="8803705" y="1828545"/>
            <a:ext cx="649287" cy="360363"/>
          </a:xfrm>
          <a:prstGeom prst="wedgeRoundRectCallout">
            <a:avLst>
              <a:gd name="adj1" fmla="val -51646"/>
              <a:gd name="adj2" fmla="val -910"/>
              <a:gd name="adj3" fmla="val 1666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1200" dirty="0">
                <a:solidFill>
                  <a:prstClr val="black"/>
                </a:solidFill>
              </a:rPr>
              <a:t>Quiz</a:t>
            </a:r>
            <a:r>
              <a:rPr lang="en-US" altLang="zh-TW" sz="1200" dirty="0">
                <a:solidFill>
                  <a:prstClr val="black"/>
                </a:solidFill>
                <a:sym typeface="Wingdings" panose="05000000000000000000" pitchFamily="2" charset="2"/>
              </a:rPr>
              <a:t>!</a:t>
            </a:r>
            <a:endParaRPr lang="zh-TW" altLang="en-US" sz="1200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023172" y="6309320"/>
            <a:ext cx="300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hlinkClick r:id="rId5"/>
              </a:rPr>
              <a:t>More about </a:t>
            </a:r>
            <a:r>
              <a:rPr lang="en-US" altLang="zh-TW" dirty="0" err="1">
                <a:solidFill>
                  <a:prstClr val="black"/>
                </a:solidFill>
                <a:hlinkClick r:id="rId5"/>
              </a:rPr>
              <a:t>Voronoi</a:t>
            </a:r>
            <a:r>
              <a:rPr lang="en-US" altLang="zh-TW" dirty="0">
                <a:solidFill>
                  <a:prstClr val="black"/>
                </a:solidFill>
                <a:hlinkClick r:id="rId5"/>
              </a:rPr>
              <a:t> diagrams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7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照相音效?鷟7?y鄴BB鷟  ?鷟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照相音效?鷟7?y鄴BB鷟  ?鷟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呼嘯音效?鷟7?y鄴BB鷟  ?鷟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呼嘯音效?鷟7?y鄴BB鷟  ?鷟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呼嘯音效?鷟7?y鄴BB鷟  ?鷟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Modified Versions of QC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How to modify QC such that it won’t deal with a big covariance matrix?</a:t>
            </a:r>
          </a:p>
          <a:p>
            <a:pPr lvl="1"/>
            <a:r>
              <a:rPr lang="en-US" altLang="zh-TW" dirty="0" smtClean="0"/>
              <a:t>Make the covariance matrix diagonal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 Equivalent to naïve Bayes classifiers (proof?)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Make the covariance matrix a constant times an identity matrix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50" y="1589962"/>
            <a:ext cx="4041139" cy="30243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1" y="3065692"/>
            <a:ext cx="4045505" cy="30276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040" y="4512636"/>
            <a:ext cx="4036442" cy="3020821"/>
          </a:xfrm>
          <a:prstGeom prst="rect">
            <a:avLst/>
          </a:prstGeom>
        </p:spPr>
      </p:pic>
      <p:graphicFrame>
        <p:nvGraphicFramePr>
          <p:cNvPr id="7" name="物件 1"/>
          <p:cNvGraphicFramePr>
            <a:graphicFrameLocks/>
          </p:cNvGraphicFramePr>
          <p:nvPr>
            <p:extLst/>
          </p:nvPr>
        </p:nvGraphicFramePr>
        <p:xfrm>
          <a:off x="5759643" y="2880450"/>
          <a:ext cx="722312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方程式" r:id="rId7" imgW="431640" imgH="177480" progId="Equation.3">
                  <p:embed/>
                </p:oleObj>
              </mc:Choice>
              <mc:Fallback>
                <p:oleObj name="方程式" r:id="rId7" imgW="431640" imgH="177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643" y="2880450"/>
                        <a:ext cx="722312" cy="2936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1"/>
          <p:cNvGraphicFramePr>
            <a:graphicFrameLocks/>
          </p:cNvGraphicFramePr>
          <p:nvPr>
            <p:extLst/>
          </p:nvPr>
        </p:nvGraphicFramePr>
        <p:xfrm>
          <a:off x="5447928" y="4416215"/>
          <a:ext cx="12319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方程式" r:id="rId9" imgW="736560" imgH="203040" progId="Equation.3">
                  <p:embed/>
                </p:oleObj>
              </mc:Choice>
              <mc:Fallback>
                <p:oleObj name="方程式" r:id="rId9" imgW="73656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7928" y="4416215"/>
                        <a:ext cx="1231900" cy="3365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1"/>
          <p:cNvGraphicFramePr>
            <a:graphicFrameLocks/>
          </p:cNvGraphicFramePr>
          <p:nvPr>
            <p:extLst/>
          </p:nvPr>
        </p:nvGraphicFramePr>
        <p:xfrm>
          <a:off x="5675314" y="5777374"/>
          <a:ext cx="87153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方程式" r:id="rId11" imgW="520560" imgH="203040" progId="Equation.3">
                  <p:embed/>
                </p:oleObj>
              </mc:Choice>
              <mc:Fallback>
                <p:oleObj name="方程式" r:id="rId11" imgW="52056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314" y="5777374"/>
                        <a:ext cx="871537" cy="3365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圓角矩形圖說文字 10"/>
          <p:cNvSpPr/>
          <p:nvPr/>
        </p:nvSpPr>
        <p:spPr>
          <a:xfrm>
            <a:off x="7896200" y="1157915"/>
            <a:ext cx="714556" cy="408623"/>
          </a:xfrm>
          <a:prstGeom prst="wedgeRoundRectCallout">
            <a:avLst>
              <a:gd name="adj1" fmla="val -2511"/>
              <a:gd name="adj2" fmla="val -4849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975600" y="1988841"/>
            <a:ext cx="11447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gaussianMle</a:t>
            </a:r>
            <a:r>
              <a:rPr lang="en-US" altLang="zh-TW" sz="1400" dirty="0"/>
              <a:t>;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410236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071664" y="1340768"/>
            <a:ext cx="7272808" cy="1894362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+mj-ea"/>
              </a:rPr>
              <a:t>Naive Bayes Classifiers</a:t>
            </a:r>
            <a:br>
              <a:rPr lang="en-US" altLang="zh-TW" sz="3600" b="1" dirty="0">
                <a:latin typeface="+mj-ea"/>
              </a:rPr>
            </a:br>
            <a:r>
              <a:rPr lang="en-US" altLang="zh-TW" sz="3600" b="1" dirty="0">
                <a:latin typeface="+mj-ea"/>
              </a:rPr>
              <a:t>(NBC)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810000" y="3933056"/>
            <a:ext cx="6172200" cy="19442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J.-S. Roger Jang (</a:t>
            </a:r>
            <a:r>
              <a:rPr lang="zh-TW" altLang="en-US" dirty="0"/>
              <a:t>張智星</a:t>
            </a:r>
            <a:r>
              <a:rPr lang="en-US" altLang="zh-TW" dirty="0">
                <a:latin typeface="Arial" panose="020B0604020202020204" pitchFamily="34" charset="0"/>
              </a:rPr>
              <a:t>)</a:t>
            </a:r>
          </a:p>
          <a:p>
            <a:r>
              <a:rPr lang="en-US" altLang="zh-TW" i="1" dirty="0">
                <a:latin typeface="Arial" panose="020B0604020202020204" pitchFamily="34" charset="0"/>
                <a:hlinkClick r:id="rId3"/>
              </a:rPr>
              <a:t>jang@mirlab.org</a:t>
            </a:r>
            <a:endParaRPr lang="en-US" altLang="zh-TW" i="1" dirty="0">
              <a:latin typeface="Arial" panose="020B0604020202020204" pitchFamily="34" charset="0"/>
            </a:endParaRPr>
          </a:p>
          <a:p>
            <a:r>
              <a:rPr lang="en-US" altLang="zh-TW" i="1" dirty="0">
                <a:latin typeface="Arial" panose="020B0604020202020204" pitchFamily="34" charset="0"/>
                <a:hlinkClick r:id="rId4"/>
              </a:rPr>
              <a:t>http://mirlab.org/jang</a:t>
            </a:r>
            <a:endParaRPr lang="zh-TW" altLang="en-US" dirty="0">
              <a:latin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</a:rPr>
              <a:t>MIR Lab, CSIE Dept.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National Taiwan University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93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1014" cy="1143000"/>
          </a:xfrm>
        </p:spPr>
        <p:txBody>
          <a:bodyPr/>
          <a:lstStyle/>
          <a:p>
            <a:r>
              <a:rPr lang="en-US" altLang="zh-TW" dirty="0"/>
              <a:t>Assumptions &amp; Characteristics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Assumptions:</a:t>
            </a:r>
          </a:p>
          <a:p>
            <a:pPr lvl="1"/>
            <a:r>
              <a:rPr lang="en-US" altLang="zh-TW" dirty="0"/>
              <a:t>Statistical independency between features</a:t>
            </a:r>
          </a:p>
          <a:p>
            <a:pPr lvl="1"/>
            <a:r>
              <a:rPr lang="en-US" altLang="zh-TW" dirty="0"/>
              <a:t>Statistical independency between samples</a:t>
            </a:r>
          </a:p>
          <a:p>
            <a:pPr lvl="1"/>
            <a:r>
              <a:rPr lang="en-US" altLang="zh-TW" dirty="0"/>
              <a:t>Each feature governed by a feature-wise parameterized PDF (usually a 1D Gaussian)</a:t>
            </a:r>
          </a:p>
          <a:p>
            <a:r>
              <a:rPr lang="en-US" altLang="zh-TW" dirty="0"/>
              <a:t>Characteristics</a:t>
            </a:r>
          </a:p>
          <a:p>
            <a:pPr lvl="1"/>
            <a:r>
              <a:rPr lang="en-US" altLang="zh-TW" dirty="0"/>
              <a:t>Simple and easy (That’s why it’s named “naive”.)</a:t>
            </a:r>
          </a:p>
          <a:p>
            <a:pPr lvl="1"/>
            <a:r>
              <a:rPr lang="en-US" altLang="zh-TW" dirty="0"/>
              <a:t>Highly successful in real-world applications regardless of the strong assumptions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29244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Training stage</a:t>
            </a:r>
          </a:p>
          <a:p>
            <a:pPr lvl="1"/>
            <a:r>
              <a:rPr lang="en-US" altLang="zh-TW" dirty="0"/>
              <a:t>Identify </a:t>
            </a:r>
            <a:r>
              <a:rPr lang="en-US" altLang="zh-TW" dirty="0" smtClean="0"/>
              <a:t>class PDF, </a:t>
            </a:r>
            <a:r>
              <a:rPr lang="en-US" altLang="zh-TW" dirty="0"/>
              <a:t>as follows.</a:t>
            </a:r>
          </a:p>
          <a:p>
            <a:pPr lvl="2"/>
            <a:r>
              <a:rPr lang="en-US" altLang="zh-TW" dirty="0"/>
              <a:t>Identify </a:t>
            </a:r>
            <a:r>
              <a:rPr lang="en-US" altLang="zh-TW" dirty="0" smtClean="0"/>
              <a:t>feature </a:t>
            </a:r>
            <a:r>
              <a:rPr lang="en-US" altLang="zh-TW" dirty="0"/>
              <a:t>PDF </a:t>
            </a:r>
            <a:r>
              <a:rPr lang="en-US" altLang="zh-TW" dirty="0" smtClean="0"/>
              <a:t>by </a:t>
            </a:r>
            <a:r>
              <a:rPr lang="en-US" altLang="zh-TW" dirty="0" smtClean="0">
                <a:hlinkClick r:id="rId4"/>
              </a:rPr>
              <a:t>MLE </a:t>
            </a:r>
            <a:r>
              <a:rPr lang="en-US" altLang="zh-TW" dirty="0">
                <a:hlinkClick r:id="rId4"/>
              </a:rPr>
              <a:t>for 1D </a:t>
            </a:r>
            <a:r>
              <a:rPr lang="en-US" altLang="zh-TW" dirty="0" smtClean="0">
                <a:hlinkClick r:id="rId4"/>
              </a:rPr>
              <a:t>Gaussians</a:t>
            </a:r>
            <a:endParaRPr lang="en-US" altLang="zh-TW" dirty="0"/>
          </a:p>
          <a:p>
            <a:pPr lvl="2"/>
            <a:r>
              <a:rPr lang="en-US" altLang="zh-TW" dirty="0" smtClean="0"/>
              <a:t>Class </a:t>
            </a:r>
            <a:r>
              <a:rPr lang="en-US" altLang="zh-TW" dirty="0"/>
              <a:t>PDF is the product of all the corresponding </a:t>
            </a:r>
            <a:r>
              <a:rPr lang="en-US" altLang="zh-TW" dirty="0" smtClean="0"/>
              <a:t>feature PDFs</a:t>
            </a:r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r>
              <a:rPr lang="en-US" altLang="zh-TW" dirty="0"/>
              <a:t>Test stage</a:t>
            </a:r>
          </a:p>
          <a:p>
            <a:pPr lvl="1"/>
            <a:r>
              <a:rPr lang="en-US" altLang="zh-TW" dirty="0"/>
              <a:t>Assign </a:t>
            </a:r>
            <a:r>
              <a:rPr lang="en-US" altLang="zh-TW" dirty="0" smtClean="0"/>
              <a:t>a </a:t>
            </a:r>
            <a:r>
              <a:rPr lang="en-US" altLang="zh-TW" dirty="0"/>
              <a:t>sample to the class </a:t>
            </a:r>
            <a:r>
              <a:rPr lang="en-US" altLang="zh-TW" dirty="0" smtClean="0"/>
              <a:t>by taking class prior into consideration: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and Test Stages </a:t>
            </a:r>
            <a:r>
              <a:rPr lang="en-US" altLang="zh-TW" dirty="0"/>
              <a:t>of NBC</a:t>
            </a:r>
            <a:endParaRPr lang="zh-TW" altLang="en-US" dirty="0"/>
          </a:p>
        </p:txBody>
      </p:sp>
      <p:sp>
        <p:nvSpPr>
          <p:cNvPr id="4" name="圓角矩形圖說文字 3"/>
          <p:cNvSpPr/>
          <p:nvPr/>
        </p:nvSpPr>
        <p:spPr>
          <a:xfrm>
            <a:off x="7320136" y="932146"/>
            <a:ext cx="714556" cy="408623"/>
          </a:xfrm>
          <a:prstGeom prst="wedgeRoundRectCallout">
            <a:avLst>
              <a:gd name="adj1" fmla="val 48144"/>
              <a:gd name="adj2" fmla="val 34001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物件 1"/>
          <p:cNvGraphicFramePr>
            <a:graphicFrameLocks/>
          </p:cNvGraphicFramePr>
          <p:nvPr>
            <p:extLst/>
          </p:nvPr>
        </p:nvGraphicFramePr>
        <p:xfrm>
          <a:off x="4008438" y="5208588"/>
          <a:ext cx="30353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方程式" r:id="rId5" imgW="1739880" imgH="304560" progId="Equation.3">
                  <p:embed/>
                </p:oleObj>
              </mc:Choice>
              <mc:Fallback>
                <p:oleObj name="方程式" r:id="rId5" imgW="1739880" imgH="3045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5208588"/>
                        <a:ext cx="3035300" cy="5143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1"/>
          <p:cNvGraphicFramePr>
            <a:graphicFrameLocks/>
          </p:cNvGraphicFramePr>
          <p:nvPr>
            <p:extLst/>
          </p:nvPr>
        </p:nvGraphicFramePr>
        <p:xfrm>
          <a:off x="3217864" y="3348038"/>
          <a:ext cx="522763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方程式" r:id="rId7" imgW="2997000" imgH="241200" progId="Equation.3">
                  <p:embed/>
                </p:oleObj>
              </mc:Choice>
              <mc:Fallback>
                <p:oleObj name="方程式" r:id="rId7" imgW="2997000" imgH="24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4" y="3348038"/>
                        <a:ext cx="5227637" cy="406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1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25" y="2132857"/>
            <a:ext cx="9512625" cy="71253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NBC for Gender Dataset (1/2)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Scatter plot of Gender dataset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altLang="zh-TW" dirty="0" smtClean="0"/>
              <a:t>PDF on each features and each class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2132857"/>
            <a:ext cx="7128792" cy="533973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786484" y="5661249"/>
            <a:ext cx="398192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ds=</a:t>
            </a:r>
            <a:r>
              <a:rPr lang="en-US" altLang="zh-TW" sz="1400" dirty="0" err="1"/>
              <a:t>prData</a:t>
            </a:r>
            <a:r>
              <a:rPr lang="en-US" altLang="zh-TW" sz="1400" dirty="0"/>
              <a:t>('gender');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dsScatterPlot</a:t>
            </a:r>
            <a:r>
              <a:rPr lang="en-US" altLang="zh-TW" sz="1400" dirty="0"/>
              <a:t>(ds);</a:t>
            </a:r>
          </a:p>
          <a:p>
            <a:r>
              <a:rPr lang="en-US" altLang="zh-TW" sz="1400" dirty="0"/>
              <a:t>[</a:t>
            </a:r>
            <a:r>
              <a:rPr lang="en-US" altLang="zh-TW" sz="1400" dirty="0" err="1"/>
              <a:t>nbcPrm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logLike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recogRate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hitIndex</a:t>
            </a:r>
            <a:r>
              <a:rPr lang="en-US" altLang="zh-TW" sz="1400" dirty="0"/>
              <a:t>]=</a:t>
            </a:r>
            <a:r>
              <a:rPr lang="en-US" altLang="zh-TW" sz="1400" dirty="0" err="1"/>
              <a:t>nbcTrain</a:t>
            </a:r>
            <a:r>
              <a:rPr lang="en-US" altLang="zh-TW" sz="1400" dirty="0"/>
              <a:t>(ds);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nbcPlot</a:t>
            </a:r>
            <a:r>
              <a:rPr lang="en-US" altLang="zh-TW" sz="1400" dirty="0"/>
              <a:t>(ds, </a:t>
            </a:r>
            <a:r>
              <a:rPr lang="en-US" altLang="zh-TW" sz="1400" dirty="0" err="1"/>
              <a:t>nbcPrm</a:t>
            </a:r>
            <a:r>
              <a:rPr lang="en-US" altLang="zh-TW" sz="1400" dirty="0"/>
              <a:t>, '1dPdf');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2448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1916833"/>
            <a:ext cx="8064896" cy="604090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NBC for Gender Dataset 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PDF for each class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6384032" y="1600200"/>
            <a:ext cx="3657600" cy="4572000"/>
          </a:xfrm>
        </p:spPr>
        <p:txBody>
          <a:bodyPr/>
          <a:lstStyle/>
          <a:p>
            <a:r>
              <a:rPr lang="en-US" altLang="zh-TW" dirty="0" smtClean="0"/>
              <a:t>Decision boundary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9" y="1988840"/>
            <a:ext cx="9517273" cy="712879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258092" y="5859270"/>
            <a:ext cx="398192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ds=</a:t>
            </a:r>
            <a:r>
              <a:rPr lang="en-US" altLang="zh-TW" sz="1400" dirty="0" err="1"/>
              <a:t>prData</a:t>
            </a:r>
            <a:r>
              <a:rPr lang="en-US" altLang="zh-TW" sz="1400" dirty="0"/>
              <a:t>('gender');</a:t>
            </a:r>
          </a:p>
          <a:p>
            <a:r>
              <a:rPr lang="en-US" altLang="zh-TW" sz="1400" dirty="0"/>
              <a:t>[</a:t>
            </a:r>
            <a:r>
              <a:rPr lang="en-US" altLang="zh-TW" sz="1400" dirty="0" err="1"/>
              <a:t>nbcPrm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logLike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recogRate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hitIndex</a:t>
            </a:r>
            <a:r>
              <a:rPr lang="en-US" altLang="zh-TW" sz="1400" dirty="0"/>
              <a:t>]=</a:t>
            </a:r>
            <a:r>
              <a:rPr lang="en-US" altLang="zh-TW" sz="1400" dirty="0" err="1"/>
              <a:t>nbcTrain</a:t>
            </a:r>
            <a:r>
              <a:rPr lang="en-US" altLang="zh-TW" sz="1400" dirty="0"/>
              <a:t>(ds);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nbcPlot</a:t>
            </a:r>
            <a:r>
              <a:rPr lang="en-US" altLang="zh-TW" sz="1400" dirty="0"/>
              <a:t>(ds, </a:t>
            </a:r>
            <a:r>
              <a:rPr lang="en-US" altLang="zh-TW" sz="1400" dirty="0" err="1"/>
              <a:t>nbcPrm</a:t>
            </a:r>
            <a:r>
              <a:rPr lang="en-US" altLang="zh-TW" sz="1400" dirty="0"/>
              <a:t>, '2dPdf');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nbcPlot</a:t>
            </a:r>
            <a:r>
              <a:rPr lang="en-US" altLang="zh-TW" sz="1400" dirty="0"/>
              <a:t>(ds, </a:t>
            </a:r>
            <a:r>
              <a:rPr lang="en-US" altLang="zh-TW" sz="1400" dirty="0" err="1"/>
              <a:t>nbcPrm</a:t>
            </a:r>
            <a:r>
              <a:rPr lang="en-US" altLang="zh-TW" sz="1400" dirty="0"/>
              <a:t>, '</a:t>
            </a:r>
            <a:r>
              <a:rPr lang="en-US" altLang="zh-TW" sz="1400" dirty="0" err="1"/>
              <a:t>decBoundary</a:t>
            </a:r>
            <a:r>
              <a:rPr lang="en-US" altLang="zh-TW" sz="1400" dirty="0"/>
              <a:t>');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41677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NBC for Iris Dataset (1/2)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Scatter plot of Iris dataset (with only the last two dim.)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altLang="zh-TW" dirty="0" smtClean="0"/>
              <a:t>PDF on each features and each class</a:t>
            </a:r>
            <a:endParaRPr lang="zh-TW" alt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44" y="2380828"/>
            <a:ext cx="5334000" cy="4000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76" y="2060848"/>
            <a:ext cx="4661925" cy="349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826044" y="5067762"/>
            <a:ext cx="398192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ds=</a:t>
            </a:r>
            <a:r>
              <a:rPr lang="en-US" altLang="zh-TW" sz="1400" dirty="0" err="1"/>
              <a:t>prData</a:t>
            </a:r>
            <a:r>
              <a:rPr lang="en-US" altLang="zh-TW" sz="1400" dirty="0"/>
              <a:t>('iris');</a:t>
            </a:r>
          </a:p>
          <a:p>
            <a:r>
              <a:rPr lang="en-US" altLang="zh-TW" sz="1400" dirty="0" err="1"/>
              <a:t>ds.input</a:t>
            </a:r>
            <a:r>
              <a:rPr lang="en-US" altLang="zh-TW" sz="1400" dirty="0"/>
              <a:t>=</a:t>
            </a:r>
            <a:r>
              <a:rPr lang="en-US" altLang="zh-TW" sz="1400" dirty="0" err="1"/>
              <a:t>ds.input</a:t>
            </a:r>
            <a:r>
              <a:rPr lang="en-US" altLang="zh-TW" sz="1400" dirty="0"/>
              <a:t>(3:4, :);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dsScatterPlot</a:t>
            </a:r>
            <a:r>
              <a:rPr lang="en-US" altLang="zh-TW" sz="1400" dirty="0"/>
              <a:t>(ds);</a:t>
            </a:r>
          </a:p>
          <a:p>
            <a:r>
              <a:rPr lang="en-US" altLang="zh-TW" sz="1400" dirty="0"/>
              <a:t>[</a:t>
            </a:r>
            <a:r>
              <a:rPr lang="en-US" altLang="zh-TW" sz="1400" dirty="0" err="1"/>
              <a:t>nbcPrm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logLike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recogRate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hitIndex</a:t>
            </a:r>
            <a:r>
              <a:rPr lang="en-US" altLang="zh-TW" sz="1400" dirty="0"/>
              <a:t>]=</a:t>
            </a:r>
            <a:r>
              <a:rPr lang="en-US" altLang="zh-TW" sz="1400" dirty="0" err="1"/>
              <a:t>nbcTrain</a:t>
            </a:r>
            <a:r>
              <a:rPr lang="en-US" altLang="zh-TW" sz="1400" dirty="0"/>
              <a:t>(ds);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nbcPlot</a:t>
            </a:r>
            <a:r>
              <a:rPr lang="en-US" altLang="zh-TW" sz="1400" dirty="0"/>
              <a:t>(ds, </a:t>
            </a:r>
            <a:r>
              <a:rPr lang="en-US" altLang="zh-TW" sz="1400" dirty="0" err="1"/>
              <a:t>nbcPrm</a:t>
            </a:r>
            <a:r>
              <a:rPr lang="en-US" altLang="zh-TW" sz="1400" dirty="0"/>
              <a:t>, '1dPdf</a:t>
            </a:r>
            <a:r>
              <a:rPr lang="en-US" altLang="zh-TW" sz="1400" dirty="0"/>
              <a:t>');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9402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localhost/jang/books/dcpr/example/output/nbcPlot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884" y="3645024"/>
            <a:ext cx="5511628" cy="413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01014" cy="1143000"/>
          </a:xfrm>
        </p:spPr>
        <p:txBody>
          <a:bodyPr/>
          <a:lstStyle/>
          <a:p>
            <a:r>
              <a:rPr lang="en-US" altLang="zh-TW" dirty="0" smtClean="0"/>
              <a:t>NBC for Iris Dataset (2/2)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PDF for each class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Dec. boundaries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7" y="1772816"/>
            <a:ext cx="5092033" cy="264013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682028" y="5067762"/>
            <a:ext cx="398192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ds=</a:t>
            </a:r>
            <a:r>
              <a:rPr lang="en-US" altLang="zh-TW" sz="1400" dirty="0" err="1"/>
              <a:t>prData</a:t>
            </a:r>
            <a:r>
              <a:rPr lang="en-US" altLang="zh-TW" sz="1400" dirty="0"/>
              <a:t>('iris');</a:t>
            </a:r>
          </a:p>
          <a:p>
            <a:r>
              <a:rPr lang="en-US" altLang="zh-TW" sz="1400" dirty="0" err="1"/>
              <a:t>ds.input</a:t>
            </a:r>
            <a:r>
              <a:rPr lang="en-US" altLang="zh-TW" sz="1400" dirty="0"/>
              <a:t>=</a:t>
            </a:r>
            <a:r>
              <a:rPr lang="en-US" altLang="zh-TW" sz="1400" dirty="0" err="1"/>
              <a:t>ds.input</a:t>
            </a:r>
            <a:r>
              <a:rPr lang="en-US" altLang="zh-TW" sz="1400" dirty="0"/>
              <a:t>(3:4, :);</a:t>
            </a:r>
          </a:p>
          <a:p>
            <a:r>
              <a:rPr lang="en-US" altLang="zh-TW" sz="1400" dirty="0"/>
              <a:t>[</a:t>
            </a:r>
            <a:r>
              <a:rPr lang="en-US" altLang="zh-TW" sz="1400" dirty="0" err="1"/>
              <a:t>nbcPrm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logLike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recogRate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hitIndex</a:t>
            </a:r>
            <a:r>
              <a:rPr lang="en-US" altLang="zh-TW" sz="1400" dirty="0"/>
              <a:t>]=</a:t>
            </a:r>
            <a:r>
              <a:rPr lang="en-US" altLang="zh-TW" sz="1400" dirty="0" err="1"/>
              <a:t>nbcTrain</a:t>
            </a:r>
            <a:r>
              <a:rPr lang="en-US" altLang="zh-TW" sz="1400" dirty="0"/>
              <a:t>(ds);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nbcPlot</a:t>
            </a:r>
            <a:r>
              <a:rPr lang="en-US" altLang="zh-TW" sz="1400" dirty="0"/>
              <a:t>(ds, </a:t>
            </a:r>
            <a:r>
              <a:rPr lang="en-US" altLang="zh-TW" sz="1400" dirty="0" err="1"/>
              <a:t>nbcPrm</a:t>
            </a:r>
            <a:r>
              <a:rPr lang="en-US" altLang="zh-TW" sz="1400" dirty="0"/>
              <a:t>, '2dPdf</a:t>
            </a:r>
            <a:r>
              <a:rPr lang="en-US" altLang="zh-TW" sz="1400" dirty="0"/>
              <a:t>');</a:t>
            </a:r>
          </a:p>
          <a:p>
            <a:r>
              <a:rPr lang="en-US" altLang="zh-TW" sz="1400" dirty="0" err="1"/>
              <a:t>ds.hitIndex</a:t>
            </a:r>
            <a:r>
              <a:rPr lang="en-US" altLang="zh-TW" sz="1400" dirty="0"/>
              <a:t>=</a:t>
            </a:r>
            <a:r>
              <a:rPr lang="en-US" altLang="zh-TW" sz="1400" dirty="0" err="1"/>
              <a:t>hitIndex</a:t>
            </a:r>
            <a:r>
              <a:rPr lang="en-US" altLang="zh-TW" sz="1400" dirty="0"/>
              <a:t>;	</a:t>
            </a:r>
            <a:r>
              <a:rPr lang="en-US" altLang="zh-TW" sz="1400" dirty="0"/>
              <a:t>% For </a:t>
            </a:r>
            <a:r>
              <a:rPr lang="en-US" altLang="zh-TW" sz="1400" dirty="0"/>
              <a:t>plotting</a:t>
            </a:r>
          </a:p>
          <a:p>
            <a:r>
              <a:rPr lang="en-US" altLang="zh-TW" sz="1400" dirty="0"/>
              <a:t>figure; </a:t>
            </a:r>
            <a:r>
              <a:rPr lang="en-US" altLang="zh-TW" sz="1400" dirty="0" err="1"/>
              <a:t>nbcPlot</a:t>
            </a:r>
            <a:r>
              <a:rPr lang="en-US" altLang="zh-TW" sz="1400" dirty="0"/>
              <a:t>(ds, </a:t>
            </a:r>
            <a:r>
              <a:rPr lang="en-US" altLang="zh-TW" sz="1400" dirty="0" err="1"/>
              <a:t>nbcPrm</a:t>
            </a:r>
            <a:r>
              <a:rPr lang="en-US" altLang="zh-TW" sz="1400" dirty="0"/>
              <a:t>, '</a:t>
            </a:r>
            <a:r>
              <a:rPr lang="en-US" altLang="zh-TW" sz="1400" dirty="0" err="1"/>
              <a:t>decBoundary</a:t>
            </a:r>
            <a:r>
              <a:rPr lang="en-US" altLang="zh-TW" sz="1400" dirty="0"/>
              <a:t>');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621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Strength</a:t>
            </a:r>
            <a:endParaRPr lang="en-US" altLang="zh-TW" dirty="0"/>
          </a:p>
          <a:p>
            <a:pPr lvl="1"/>
            <a:r>
              <a:rPr lang="en-US" altLang="zh-TW" dirty="0" smtClean="0"/>
              <a:t>Fast </a:t>
            </a:r>
            <a:r>
              <a:rPr lang="en-US" altLang="zh-TW" dirty="0"/>
              <a:t>computation during </a:t>
            </a:r>
            <a:r>
              <a:rPr lang="en-US" altLang="zh-TW" dirty="0" smtClean="0"/>
              <a:t>training and evaluation</a:t>
            </a:r>
          </a:p>
          <a:p>
            <a:pPr lvl="1"/>
            <a:r>
              <a:rPr lang="en-US" altLang="zh-TW" dirty="0" smtClean="0"/>
              <a:t>Robust than QC</a:t>
            </a:r>
            <a:endParaRPr lang="en-US" altLang="zh-TW" dirty="0"/>
          </a:p>
          <a:p>
            <a:r>
              <a:rPr lang="en-US" altLang="zh-TW" dirty="0"/>
              <a:t>Weakness</a:t>
            </a:r>
          </a:p>
          <a:p>
            <a:pPr lvl="1"/>
            <a:r>
              <a:rPr lang="en-US" altLang="zh-TW" dirty="0"/>
              <a:t>No able to deal with bi-modal data </a:t>
            </a:r>
            <a:r>
              <a:rPr lang="en-US" altLang="zh-TW" dirty="0" smtClean="0"/>
              <a:t>correctly</a:t>
            </a:r>
          </a:p>
          <a:p>
            <a:pPr lvl="1"/>
            <a:r>
              <a:rPr lang="en-US" altLang="zh-TW" dirty="0" smtClean="0"/>
              <a:t>Class boundary not as complex as QC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Strength and Weakness of NBC</a:t>
            </a:r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7680176" y="932146"/>
            <a:ext cx="714556" cy="408623"/>
          </a:xfrm>
          <a:prstGeom prst="wedgeRoundRectCallout">
            <a:avLst>
              <a:gd name="adj1" fmla="val 16050"/>
              <a:gd name="adj2" fmla="val 13399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9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圓角矩形 237"/>
          <p:cNvSpPr/>
          <p:nvPr/>
        </p:nvSpPr>
        <p:spPr>
          <a:xfrm>
            <a:off x="206974" y="1371600"/>
            <a:ext cx="11424732" cy="3899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217476" y="839354"/>
            <a:ext cx="4715435" cy="6018646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KNNC</a:t>
            </a:r>
          </a:p>
          <a:p>
            <a:r>
              <a:rPr lang="en-US" altLang="zh-TW" dirty="0"/>
              <a:t>Two Steps:</a:t>
            </a:r>
          </a:p>
          <a:p>
            <a:pPr lvl="1"/>
            <a:r>
              <a:rPr lang="en-US" altLang="zh-TW" dirty="0"/>
              <a:t>Find the first k nearest neighbors of a given point. </a:t>
            </a:r>
          </a:p>
          <a:p>
            <a:pPr lvl="1"/>
            <a:r>
              <a:rPr lang="en-US" altLang="zh-TW" dirty="0"/>
              <a:t>Determine the class of the given point by voting  among k nearest neighbors</a:t>
            </a:r>
            <a:r>
              <a:rPr lang="en-US" altLang="zh-TW" dirty="0" smtClean="0"/>
              <a:t>.</a:t>
            </a:r>
          </a:p>
          <a:p>
            <a:pPr>
              <a:buFontTx/>
              <a:buChar char="•"/>
            </a:pPr>
            <a:r>
              <a:rPr lang="en-US" altLang="zh-TW" dirty="0"/>
              <a:t>Strengths of KNNC</a:t>
            </a:r>
          </a:p>
          <a:p>
            <a:pPr lvl="1"/>
            <a:r>
              <a:rPr lang="en-US" altLang="zh-TW" dirty="0"/>
              <a:t>Intuitive</a:t>
            </a:r>
          </a:p>
          <a:p>
            <a:pPr lvl="1"/>
            <a:r>
              <a:rPr lang="en-US" altLang="zh-TW" dirty="0"/>
              <a:t>No computation for model construction</a:t>
            </a:r>
          </a:p>
          <a:p>
            <a:pPr>
              <a:buFontTx/>
              <a:buChar char="•"/>
            </a:pPr>
            <a:r>
              <a:rPr lang="en-US" altLang="zh-TW" dirty="0"/>
              <a:t>Weakness of KNNC</a:t>
            </a:r>
          </a:p>
          <a:p>
            <a:pPr lvl="1"/>
            <a:r>
              <a:rPr lang="en-US" altLang="zh-TW" dirty="0"/>
              <a:t>Massive computation required when dataset is big</a:t>
            </a:r>
          </a:p>
          <a:p>
            <a:pPr lvl="1"/>
            <a:r>
              <a:rPr lang="en-US" altLang="zh-TW" dirty="0"/>
              <a:t>No straightforward way</a:t>
            </a:r>
          </a:p>
          <a:p>
            <a:pPr lvl="2"/>
            <a:r>
              <a:rPr lang="en-US" altLang="zh-TW" dirty="0"/>
              <a:t>To determine the value of K</a:t>
            </a:r>
          </a:p>
          <a:p>
            <a:pPr lvl="2"/>
            <a:r>
              <a:rPr lang="en-US" altLang="zh-TW" dirty="0"/>
              <a:t>To rescale the dataset along each </a:t>
            </a:r>
            <a:r>
              <a:rPr lang="en-US" altLang="zh-TW" dirty="0" smtClean="0"/>
              <a:t>dimension</a:t>
            </a:r>
          </a:p>
          <a:p>
            <a:r>
              <a:rPr lang="en-US" altLang="zh-TW" dirty="0"/>
              <a:t>Nearest prototype classification</a:t>
            </a:r>
          </a:p>
          <a:p>
            <a:pPr lvl="1"/>
            <a:r>
              <a:rPr lang="en-US" altLang="zh-TW" dirty="0"/>
              <a:t>Single prototype for each class </a:t>
            </a:r>
            <a:r>
              <a:rPr lang="en-US" altLang="zh-TW" dirty="0">
                <a:sym typeface="Wingdings" panose="05000000000000000000" pitchFamily="2" charset="2"/>
              </a:rPr>
              <a:t> Use “mean” or “average”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Several prototypes for each class  Use “k-means clustering”</a:t>
            </a:r>
          </a:p>
          <a:p>
            <a:pPr marL="731520" lvl="2" indent="0">
              <a:buNone/>
            </a:pPr>
            <a:endParaRPr lang="en-US" altLang="zh-TW" dirty="0"/>
          </a:p>
          <a:p>
            <a:pPr marL="365760" lvl="1" indent="0">
              <a:buNone/>
            </a:pP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564716"/>
          </a:xfrm>
        </p:spPr>
        <p:txBody>
          <a:bodyPr/>
          <a:lstStyle/>
          <a:p>
            <a:r>
              <a:rPr lang="en-US" altLang="zh-TW" dirty="0" smtClean="0"/>
              <a:t>Quiz</a:t>
            </a:r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7748459" y="375066"/>
            <a:ext cx="714556" cy="408623"/>
          </a:xfrm>
          <a:prstGeom prst="wedgeRoundRectCallout">
            <a:avLst>
              <a:gd name="adj1" fmla="val 16050"/>
              <a:gd name="adj2" fmla="val 13399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325964" y="1371600"/>
            <a:ext cx="3559546" cy="2282746"/>
            <a:chOff x="6240398" y="676672"/>
            <a:chExt cx="5832648" cy="3888432"/>
          </a:xfrm>
        </p:grpSpPr>
        <p:sp>
          <p:nvSpPr>
            <p:cNvPr id="121" name="圓角矩形 120"/>
            <p:cNvSpPr/>
            <p:nvPr/>
          </p:nvSpPr>
          <p:spPr>
            <a:xfrm>
              <a:off x="6240398" y="676672"/>
              <a:ext cx="5832648" cy="388843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grpSp>
          <p:nvGrpSpPr>
            <p:cNvPr id="122" name="Group 31"/>
            <p:cNvGrpSpPr>
              <a:grpSpLocks/>
            </p:cNvGrpSpPr>
            <p:nvPr/>
          </p:nvGrpSpPr>
          <p:grpSpPr bwMode="auto">
            <a:xfrm>
              <a:off x="8123892" y="1456756"/>
              <a:ext cx="2432050" cy="2586037"/>
              <a:chOff x="2116" y="1971"/>
              <a:chExt cx="1532" cy="1629"/>
            </a:xfrm>
          </p:grpSpPr>
          <p:sp>
            <p:nvSpPr>
              <p:cNvPr id="123" name="Line 2"/>
              <p:cNvSpPr>
                <a:spLocks noChangeShapeType="1"/>
              </p:cNvSpPr>
              <p:nvPr/>
            </p:nvSpPr>
            <p:spPr bwMode="auto">
              <a:xfrm flipH="1" flipV="1">
                <a:off x="2836" y="1971"/>
                <a:ext cx="568" cy="89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Line 3"/>
              <p:cNvSpPr>
                <a:spLocks noChangeShapeType="1"/>
              </p:cNvSpPr>
              <p:nvPr/>
            </p:nvSpPr>
            <p:spPr bwMode="auto">
              <a:xfrm flipH="1">
                <a:off x="2168" y="2408"/>
                <a:ext cx="664" cy="136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Line 4"/>
              <p:cNvSpPr>
                <a:spLocks noChangeShapeType="1"/>
              </p:cNvSpPr>
              <p:nvPr/>
            </p:nvSpPr>
            <p:spPr bwMode="auto">
              <a:xfrm flipH="1" flipV="1">
                <a:off x="2164" y="2548"/>
                <a:ext cx="664" cy="23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Line 5"/>
              <p:cNvSpPr>
                <a:spLocks noChangeShapeType="1"/>
              </p:cNvSpPr>
              <p:nvPr/>
            </p:nvSpPr>
            <p:spPr bwMode="auto">
              <a:xfrm flipH="1">
                <a:off x="2120" y="2552"/>
                <a:ext cx="40" cy="7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Line 6"/>
              <p:cNvSpPr>
                <a:spLocks noChangeShapeType="1"/>
              </p:cNvSpPr>
              <p:nvPr/>
            </p:nvSpPr>
            <p:spPr bwMode="auto">
              <a:xfrm flipH="1">
                <a:off x="2360" y="2792"/>
                <a:ext cx="472" cy="28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Line 7"/>
              <p:cNvSpPr>
                <a:spLocks noChangeShapeType="1"/>
              </p:cNvSpPr>
              <p:nvPr/>
            </p:nvSpPr>
            <p:spPr bwMode="auto">
              <a:xfrm>
                <a:off x="2360" y="3080"/>
                <a:ext cx="376" cy="42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Line 8"/>
              <p:cNvSpPr>
                <a:spLocks noChangeShapeType="1"/>
              </p:cNvSpPr>
              <p:nvPr/>
            </p:nvSpPr>
            <p:spPr bwMode="auto">
              <a:xfrm>
                <a:off x="2168" y="2552"/>
                <a:ext cx="184" cy="52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Line 9"/>
              <p:cNvSpPr>
                <a:spLocks noChangeShapeType="1"/>
              </p:cNvSpPr>
              <p:nvPr/>
            </p:nvSpPr>
            <p:spPr bwMode="auto">
              <a:xfrm>
                <a:off x="2840" y="2792"/>
                <a:ext cx="328" cy="28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Line 10"/>
              <p:cNvSpPr>
                <a:spLocks noChangeShapeType="1"/>
              </p:cNvSpPr>
              <p:nvPr/>
            </p:nvSpPr>
            <p:spPr bwMode="auto">
              <a:xfrm flipH="1" flipV="1">
                <a:off x="2740" y="3508"/>
                <a:ext cx="520" cy="8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Line 11"/>
              <p:cNvSpPr>
                <a:spLocks noChangeShapeType="1"/>
              </p:cNvSpPr>
              <p:nvPr/>
            </p:nvSpPr>
            <p:spPr bwMode="auto">
              <a:xfrm flipV="1">
                <a:off x="2356" y="1972"/>
                <a:ext cx="472" cy="136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Line 12"/>
              <p:cNvSpPr>
                <a:spLocks noChangeShapeType="1"/>
              </p:cNvSpPr>
              <p:nvPr/>
            </p:nvSpPr>
            <p:spPr bwMode="auto">
              <a:xfrm>
                <a:off x="2832" y="1976"/>
                <a:ext cx="0" cy="42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Line 13"/>
              <p:cNvSpPr>
                <a:spLocks noChangeShapeType="1"/>
              </p:cNvSpPr>
              <p:nvPr/>
            </p:nvSpPr>
            <p:spPr bwMode="auto">
              <a:xfrm flipH="1">
                <a:off x="2840" y="2072"/>
                <a:ext cx="568" cy="327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Line 14"/>
              <p:cNvSpPr>
                <a:spLocks noChangeShapeType="1"/>
              </p:cNvSpPr>
              <p:nvPr/>
            </p:nvSpPr>
            <p:spPr bwMode="auto">
              <a:xfrm flipH="1" flipV="1">
                <a:off x="2356" y="2115"/>
                <a:ext cx="472" cy="28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Line 15"/>
              <p:cNvSpPr>
                <a:spLocks noChangeShapeType="1"/>
              </p:cNvSpPr>
              <p:nvPr/>
            </p:nvSpPr>
            <p:spPr bwMode="auto">
              <a:xfrm flipH="1">
                <a:off x="2168" y="2120"/>
                <a:ext cx="184" cy="423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Line 16"/>
              <p:cNvSpPr>
                <a:spLocks noChangeShapeType="1"/>
              </p:cNvSpPr>
              <p:nvPr/>
            </p:nvSpPr>
            <p:spPr bwMode="auto">
              <a:xfrm flipV="1">
                <a:off x="2832" y="2404"/>
                <a:ext cx="0" cy="376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Line 17"/>
              <p:cNvSpPr>
                <a:spLocks noChangeShapeType="1"/>
              </p:cNvSpPr>
              <p:nvPr/>
            </p:nvSpPr>
            <p:spPr bwMode="auto">
              <a:xfrm flipV="1">
                <a:off x="3408" y="2068"/>
                <a:ext cx="0" cy="52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Line 18"/>
              <p:cNvSpPr>
                <a:spLocks noChangeShapeType="1"/>
              </p:cNvSpPr>
              <p:nvPr/>
            </p:nvSpPr>
            <p:spPr bwMode="auto">
              <a:xfrm flipH="1" flipV="1">
                <a:off x="2836" y="2404"/>
                <a:ext cx="568" cy="18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Line 19"/>
              <p:cNvSpPr>
                <a:spLocks noChangeShapeType="1"/>
              </p:cNvSpPr>
              <p:nvPr/>
            </p:nvSpPr>
            <p:spPr bwMode="auto">
              <a:xfrm flipH="1">
                <a:off x="2840" y="2600"/>
                <a:ext cx="568" cy="18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Line 20"/>
              <p:cNvSpPr>
                <a:spLocks noChangeShapeType="1"/>
              </p:cNvSpPr>
              <p:nvPr/>
            </p:nvSpPr>
            <p:spPr bwMode="auto">
              <a:xfrm flipH="1" flipV="1">
                <a:off x="2116" y="3316"/>
                <a:ext cx="616" cy="18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Line 21"/>
              <p:cNvSpPr>
                <a:spLocks noChangeShapeType="1"/>
              </p:cNvSpPr>
              <p:nvPr/>
            </p:nvSpPr>
            <p:spPr bwMode="auto">
              <a:xfrm flipH="1">
                <a:off x="3176" y="2600"/>
                <a:ext cx="232" cy="47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Line 22"/>
              <p:cNvSpPr>
                <a:spLocks noChangeShapeType="1"/>
              </p:cNvSpPr>
              <p:nvPr/>
            </p:nvSpPr>
            <p:spPr bwMode="auto">
              <a:xfrm flipH="1">
                <a:off x="2744" y="2840"/>
                <a:ext cx="88" cy="6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Line 23"/>
              <p:cNvSpPr>
                <a:spLocks noChangeShapeType="1"/>
              </p:cNvSpPr>
              <p:nvPr/>
            </p:nvSpPr>
            <p:spPr bwMode="auto">
              <a:xfrm flipH="1">
                <a:off x="2120" y="3080"/>
                <a:ext cx="232" cy="23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Line 24"/>
              <p:cNvSpPr>
                <a:spLocks noChangeShapeType="1"/>
              </p:cNvSpPr>
              <p:nvPr/>
            </p:nvSpPr>
            <p:spPr bwMode="auto">
              <a:xfrm flipV="1">
                <a:off x="3172" y="2932"/>
                <a:ext cx="472" cy="136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Line 25"/>
              <p:cNvSpPr>
                <a:spLocks noChangeShapeType="1"/>
              </p:cNvSpPr>
              <p:nvPr/>
            </p:nvSpPr>
            <p:spPr bwMode="auto">
              <a:xfrm flipH="1" flipV="1">
                <a:off x="3412" y="2596"/>
                <a:ext cx="232" cy="32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Line 26"/>
              <p:cNvSpPr>
                <a:spLocks noChangeShapeType="1"/>
              </p:cNvSpPr>
              <p:nvPr/>
            </p:nvSpPr>
            <p:spPr bwMode="auto">
              <a:xfrm flipV="1">
                <a:off x="2740" y="3076"/>
                <a:ext cx="424" cy="42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Line 27"/>
              <p:cNvSpPr>
                <a:spLocks noChangeShapeType="1"/>
              </p:cNvSpPr>
              <p:nvPr/>
            </p:nvSpPr>
            <p:spPr bwMode="auto">
              <a:xfrm>
                <a:off x="3176" y="3080"/>
                <a:ext cx="88" cy="52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Line 28"/>
              <p:cNvSpPr>
                <a:spLocks noChangeShapeType="1"/>
              </p:cNvSpPr>
              <p:nvPr/>
            </p:nvSpPr>
            <p:spPr bwMode="auto">
              <a:xfrm flipH="1">
                <a:off x="3608" y="2936"/>
                <a:ext cx="40" cy="47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Line 29"/>
              <p:cNvSpPr>
                <a:spLocks noChangeShapeType="1"/>
              </p:cNvSpPr>
              <p:nvPr/>
            </p:nvSpPr>
            <p:spPr bwMode="auto">
              <a:xfrm>
                <a:off x="3176" y="3080"/>
                <a:ext cx="424" cy="32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Line 30"/>
              <p:cNvSpPr>
                <a:spLocks noChangeShapeType="1"/>
              </p:cNvSpPr>
              <p:nvPr/>
            </p:nvSpPr>
            <p:spPr bwMode="auto">
              <a:xfrm flipV="1">
                <a:off x="3268" y="3412"/>
                <a:ext cx="328" cy="18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2" name="Group 61"/>
            <p:cNvGrpSpPr>
              <a:grpSpLocks/>
            </p:cNvGrpSpPr>
            <p:nvPr/>
          </p:nvGrpSpPr>
          <p:grpSpPr bwMode="auto">
            <a:xfrm>
              <a:off x="7215842" y="1083692"/>
              <a:ext cx="3797300" cy="3257550"/>
              <a:chOff x="1544" y="1736"/>
              <a:chExt cx="2392" cy="2052"/>
            </a:xfrm>
          </p:grpSpPr>
          <p:sp>
            <p:nvSpPr>
              <p:cNvPr id="153" name="Line 32"/>
              <p:cNvSpPr>
                <a:spLocks noChangeShapeType="1"/>
              </p:cNvSpPr>
              <p:nvPr/>
            </p:nvSpPr>
            <p:spPr bwMode="auto">
              <a:xfrm>
                <a:off x="2504" y="1736"/>
                <a:ext cx="136" cy="472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Line 33"/>
              <p:cNvSpPr>
                <a:spLocks noChangeShapeType="1"/>
              </p:cNvSpPr>
              <p:nvPr/>
            </p:nvSpPr>
            <p:spPr bwMode="auto">
              <a:xfrm>
                <a:off x="2648" y="2208"/>
                <a:ext cx="424" cy="0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Line 34"/>
              <p:cNvSpPr>
                <a:spLocks noChangeShapeType="1"/>
              </p:cNvSpPr>
              <p:nvPr/>
            </p:nvSpPr>
            <p:spPr bwMode="auto">
              <a:xfrm>
                <a:off x="3080" y="2216"/>
                <a:ext cx="88" cy="136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Line 35"/>
              <p:cNvSpPr>
                <a:spLocks noChangeShapeType="1"/>
              </p:cNvSpPr>
              <p:nvPr/>
            </p:nvSpPr>
            <p:spPr bwMode="auto">
              <a:xfrm flipH="1">
                <a:off x="3080" y="1736"/>
                <a:ext cx="88" cy="472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Line 36"/>
              <p:cNvSpPr>
                <a:spLocks noChangeShapeType="1"/>
              </p:cNvSpPr>
              <p:nvPr/>
            </p:nvSpPr>
            <p:spPr bwMode="auto">
              <a:xfrm flipH="1">
                <a:off x="2504" y="2216"/>
                <a:ext cx="136" cy="232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Line 37"/>
              <p:cNvSpPr>
                <a:spLocks noChangeShapeType="1"/>
              </p:cNvSpPr>
              <p:nvPr/>
            </p:nvSpPr>
            <p:spPr bwMode="auto">
              <a:xfrm flipH="1">
                <a:off x="3176" y="2352"/>
                <a:ext cx="520" cy="0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Line 38"/>
              <p:cNvSpPr>
                <a:spLocks noChangeShapeType="1"/>
              </p:cNvSpPr>
              <p:nvPr/>
            </p:nvSpPr>
            <p:spPr bwMode="auto">
              <a:xfrm flipH="1">
                <a:off x="3080" y="2360"/>
                <a:ext cx="88" cy="232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Line 39"/>
              <p:cNvSpPr>
                <a:spLocks noChangeShapeType="1"/>
              </p:cNvSpPr>
              <p:nvPr/>
            </p:nvSpPr>
            <p:spPr bwMode="auto">
              <a:xfrm>
                <a:off x="2024" y="2216"/>
                <a:ext cx="472" cy="232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Line 40"/>
              <p:cNvSpPr>
                <a:spLocks noChangeShapeType="1"/>
              </p:cNvSpPr>
              <p:nvPr/>
            </p:nvSpPr>
            <p:spPr bwMode="auto">
              <a:xfrm>
                <a:off x="3080" y="2600"/>
                <a:ext cx="88" cy="184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Line 41"/>
              <p:cNvSpPr>
                <a:spLocks noChangeShapeType="1"/>
              </p:cNvSpPr>
              <p:nvPr/>
            </p:nvSpPr>
            <p:spPr bwMode="auto">
              <a:xfrm>
                <a:off x="2504" y="2456"/>
                <a:ext cx="40" cy="136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Line 42"/>
              <p:cNvSpPr>
                <a:spLocks noChangeShapeType="1"/>
              </p:cNvSpPr>
              <p:nvPr/>
            </p:nvSpPr>
            <p:spPr bwMode="auto">
              <a:xfrm>
                <a:off x="2552" y="2592"/>
                <a:ext cx="520" cy="0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Line 43"/>
              <p:cNvSpPr>
                <a:spLocks noChangeShapeType="1"/>
              </p:cNvSpPr>
              <p:nvPr/>
            </p:nvSpPr>
            <p:spPr bwMode="auto">
              <a:xfrm flipV="1">
                <a:off x="2500" y="2596"/>
                <a:ext cx="40" cy="136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Line 44"/>
              <p:cNvSpPr>
                <a:spLocks noChangeShapeType="1"/>
              </p:cNvSpPr>
              <p:nvPr/>
            </p:nvSpPr>
            <p:spPr bwMode="auto">
              <a:xfrm flipV="1">
                <a:off x="2020" y="2740"/>
                <a:ext cx="472" cy="184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Line 45"/>
              <p:cNvSpPr>
                <a:spLocks noChangeShapeType="1"/>
              </p:cNvSpPr>
              <p:nvPr/>
            </p:nvSpPr>
            <p:spPr bwMode="auto">
              <a:xfrm>
                <a:off x="1544" y="2888"/>
                <a:ext cx="472" cy="40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Line 46"/>
              <p:cNvSpPr>
                <a:spLocks noChangeShapeType="1"/>
              </p:cNvSpPr>
              <p:nvPr/>
            </p:nvSpPr>
            <p:spPr bwMode="auto">
              <a:xfrm flipH="1">
                <a:off x="2888" y="2792"/>
                <a:ext cx="280" cy="376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Line 47"/>
              <p:cNvSpPr>
                <a:spLocks noChangeShapeType="1"/>
              </p:cNvSpPr>
              <p:nvPr/>
            </p:nvSpPr>
            <p:spPr bwMode="auto">
              <a:xfrm flipH="1" flipV="1">
                <a:off x="3172" y="2788"/>
                <a:ext cx="232" cy="136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Line 48"/>
              <p:cNvSpPr>
                <a:spLocks noChangeShapeType="1"/>
              </p:cNvSpPr>
              <p:nvPr/>
            </p:nvSpPr>
            <p:spPr bwMode="auto">
              <a:xfrm flipH="1">
                <a:off x="3416" y="2600"/>
                <a:ext cx="376" cy="328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Line 49"/>
              <p:cNvSpPr>
                <a:spLocks noChangeShapeType="1"/>
              </p:cNvSpPr>
              <p:nvPr/>
            </p:nvSpPr>
            <p:spPr bwMode="auto">
              <a:xfrm>
                <a:off x="3416" y="2936"/>
                <a:ext cx="88" cy="184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Line 50"/>
              <p:cNvSpPr>
                <a:spLocks noChangeShapeType="1"/>
              </p:cNvSpPr>
              <p:nvPr/>
            </p:nvSpPr>
            <p:spPr bwMode="auto">
              <a:xfrm>
                <a:off x="3512" y="3128"/>
                <a:ext cx="424" cy="88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Line 51"/>
              <p:cNvSpPr>
                <a:spLocks noChangeShapeType="1"/>
              </p:cNvSpPr>
              <p:nvPr/>
            </p:nvSpPr>
            <p:spPr bwMode="auto">
              <a:xfrm flipV="1">
                <a:off x="3364" y="3124"/>
                <a:ext cx="136" cy="184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Line 52"/>
              <p:cNvSpPr>
                <a:spLocks noChangeShapeType="1"/>
              </p:cNvSpPr>
              <p:nvPr/>
            </p:nvSpPr>
            <p:spPr bwMode="auto">
              <a:xfrm flipH="1" flipV="1">
                <a:off x="3364" y="3316"/>
                <a:ext cx="184" cy="328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Line 53"/>
              <p:cNvSpPr>
                <a:spLocks noChangeShapeType="1"/>
              </p:cNvSpPr>
              <p:nvPr/>
            </p:nvSpPr>
            <p:spPr bwMode="auto">
              <a:xfrm flipH="1">
                <a:off x="3080" y="3320"/>
                <a:ext cx="280" cy="40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Line 54"/>
              <p:cNvSpPr>
                <a:spLocks noChangeShapeType="1"/>
              </p:cNvSpPr>
              <p:nvPr/>
            </p:nvSpPr>
            <p:spPr bwMode="auto">
              <a:xfrm flipH="1">
                <a:off x="3032" y="3368"/>
                <a:ext cx="40" cy="376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Line 55"/>
              <p:cNvSpPr>
                <a:spLocks noChangeShapeType="1"/>
              </p:cNvSpPr>
              <p:nvPr/>
            </p:nvSpPr>
            <p:spPr bwMode="auto">
              <a:xfrm>
                <a:off x="2888" y="3176"/>
                <a:ext cx="184" cy="184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Line 56"/>
              <p:cNvSpPr>
                <a:spLocks noChangeShapeType="1"/>
              </p:cNvSpPr>
              <p:nvPr/>
            </p:nvSpPr>
            <p:spPr bwMode="auto">
              <a:xfrm flipH="1" flipV="1">
                <a:off x="2692" y="3124"/>
                <a:ext cx="184" cy="40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Line 57"/>
              <p:cNvSpPr>
                <a:spLocks noChangeShapeType="1"/>
              </p:cNvSpPr>
              <p:nvPr/>
            </p:nvSpPr>
            <p:spPr bwMode="auto">
              <a:xfrm flipH="1" flipV="1">
                <a:off x="2500" y="2740"/>
                <a:ext cx="184" cy="376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Line 58"/>
              <p:cNvSpPr>
                <a:spLocks noChangeShapeType="1"/>
              </p:cNvSpPr>
              <p:nvPr/>
            </p:nvSpPr>
            <p:spPr bwMode="auto">
              <a:xfrm flipH="1" flipV="1">
                <a:off x="2020" y="2932"/>
                <a:ext cx="376" cy="424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Line 59"/>
              <p:cNvSpPr>
                <a:spLocks noChangeShapeType="1"/>
              </p:cNvSpPr>
              <p:nvPr/>
            </p:nvSpPr>
            <p:spPr bwMode="auto">
              <a:xfrm flipV="1">
                <a:off x="2308" y="3364"/>
                <a:ext cx="88" cy="424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Line 60"/>
              <p:cNvSpPr>
                <a:spLocks noChangeShapeType="1"/>
              </p:cNvSpPr>
              <p:nvPr/>
            </p:nvSpPr>
            <p:spPr bwMode="auto">
              <a:xfrm flipV="1">
                <a:off x="2404" y="3124"/>
                <a:ext cx="280" cy="232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2" name="Group 69"/>
            <p:cNvGrpSpPr>
              <a:grpSpLocks/>
            </p:cNvGrpSpPr>
            <p:nvPr/>
          </p:nvGrpSpPr>
          <p:grpSpPr bwMode="auto">
            <a:xfrm>
              <a:off x="8727142" y="1070992"/>
              <a:ext cx="2287588" cy="3049588"/>
              <a:chOff x="2496" y="1728"/>
              <a:chExt cx="1441" cy="1921"/>
            </a:xfrm>
          </p:grpSpPr>
          <p:sp>
            <p:nvSpPr>
              <p:cNvPr id="183" name="Freeform 62" descr="寬左斜對角線"/>
              <p:cNvSpPr>
                <a:spLocks/>
              </p:cNvSpPr>
              <p:nvPr/>
            </p:nvSpPr>
            <p:spPr bwMode="auto">
              <a:xfrm>
                <a:off x="3360" y="3120"/>
                <a:ext cx="577" cy="529"/>
              </a:xfrm>
              <a:custGeom>
                <a:avLst/>
                <a:gdLst>
                  <a:gd name="T0" fmla="*/ 576 w 577"/>
                  <a:gd name="T1" fmla="*/ 96 h 529"/>
                  <a:gd name="T2" fmla="*/ 144 w 577"/>
                  <a:gd name="T3" fmla="*/ 0 h 529"/>
                  <a:gd name="T4" fmla="*/ 0 w 577"/>
                  <a:gd name="T5" fmla="*/ 192 h 529"/>
                  <a:gd name="T6" fmla="*/ 192 w 577"/>
                  <a:gd name="T7" fmla="*/ 528 h 5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7"/>
                  <a:gd name="T13" fmla="*/ 0 h 529"/>
                  <a:gd name="T14" fmla="*/ 577 w 577"/>
                  <a:gd name="T15" fmla="*/ 529 h 5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7" h="529">
                    <a:moveTo>
                      <a:pt x="576" y="96"/>
                    </a:moveTo>
                    <a:lnTo>
                      <a:pt x="144" y="0"/>
                    </a:lnTo>
                    <a:lnTo>
                      <a:pt x="0" y="192"/>
                    </a:lnTo>
                    <a:lnTo>
                      <a:pt x="192" y="528"/>
                    </a:lnTo>
                  </a:path>
                </a:pathLst>
              </a:custGeom>
              <a:pattFill prst="wdDnDiag">
                <a:fgClr>
                  <a:srgbClr val="E60BEB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63" descr="寬左斜對角線"/>
              <p:cNvSpPr>
                <a:spLocks/>
              </p:cNvSpPr>
              <p:nvPr/>
            </p:nvSpPr>
            <p:spPr bwMode="auto">
              <a:xfrm>
                <a:off x="3408" y="2592"/>
                <a:ext cx="529" cy="625"/>
              </a:xfrm>
              <a:custGeom>
                <a:avLst/>
                <a:gdLst>
                  <a:gd name="T0" fmla="*/ 384 w 529"/>
                  <a:gd name="T1" fmla="*/ 0 h 625"/>
                  <a:gd name="T2" fmla="*/ 0 w 529"/>
                  <a:gd name="T3" fmla="*/ 336 h 625"/>
                  <a:gd name="T4" fmla="*/ 96 w 529"/>
                  <a:gd name="T5" fmla="*/ 528 h 625"/>
                  <a:gd name="T6" fmla="*/ 528 w 529"/>
                  <a:gd name="T7" fmla="*/ 624 h 62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9"/>
                  <a:gd name="T13" fmla="*/ 0 h 625"/>
                  <a:gd name="T14" fmla="*/ 529 w 529"/>
                  <a:gd name="T15" fmla="*/ 625 h 62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9" h="625">
                    <a:moveTo>
                      <a:pt x="384" y="0"/>
                    </a:moveTo>
                    <a:lnTo>
                      <a:pt x="0" y="336"/>
                    </a:lnTo>
                    <a:lnTo>
                      <a:pt x="96" y="528"/>
                    </a:lnTo>
                    <a:lnTo>
                      <a:pt x="528" y="624"/>
                    </a:lnTo>
                  </a:path>
                </a:pathLst>
              </a:custGeom>
              <a:pattFill prst="wdDnDiag">
                <a:fgClr>
                  <a:srgbClr val="E60BEB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64" descr="寬左斜對角線"/>
              <p:cNvSpPr>
                <a:spLocks/>
              </p:cNvSpPr>
              <p:nvPr/>
            </p:nvSpPr>
            <p:spPr bwMode="auto">
              <a:xfrm>
                <a:off x="2880" y="2784"/>
                <a:ext cx="625" cy="577"/>
              </a:xfrm>
              <a:custGeom>
                <a:avLst/>
                <a:gdLst>
                  <a:gd name="T0" fmla="*/ 288 w 625"/>
                  <a:gd name="T1" fmla="*/ 0 h 577"/>
                  <a:gd name="T2" fmla="*/ 0 w 625"/>
                  <a:gd name="T3" fmla="*/ 384 h 577"/>
                  <a:gd name="T4" fmla="*/ 192 w 625"/>
                  <a:gd name="T5" fmla="*/ 576 h 577"/>
                  <a:gd name="T6" fmla="*/ 480 w 625"/>
                  <a:gd name="T7" fmla="*/ 528 h 577"/>
                  <a:gd name="T8" fmla="*/ 624 w 625"/>
                  <a:gd name="T9" fmla="*/ 336 h 577"/>
                  <a:gd name="T10" fmla="*/ 528 w 625"/>
                  <a:gd name="T11" fmla="*/ 144 h 577"/>
                  <a:gd name="T12" fmla="*/ 288 w 625"/>
                  <a:gd name="T13" fmla="*/ 0 h 57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5"/>
                  <a:gd name="T22" fmla="*/ 0 h 577"/>
                  <a:gd name="T23" fmla="*/ 625 w 625"/>
                  <a:gd name="T24" fmla="*/ 577 h 57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5" h="577">
                    <a:moveTo>
                      <a:pt x="288" y="0"/>
                    </a:moveTo>
                    <a:lnTo>
                      <a:pt x="0" y="384"/>
                    </a:lnTo>
                    <a:lnTo>
                      <a:pt x="192" y="576"/>
                    </a:lnTo>
                    <a:lnTo>
                      <a:pt x="480" y="528"/>
                    </a:lnTo>
                    <a:lnTo>
                      <a:pt x="624" y="336"/>
                    </a:lnTo>
                    <a:lnTo>
                      <a:pt x="528" y="144"/>
                    </a:lnTo>
                    <a:lnTo>
                      <a:pt x="288" y="0"/>
                    </a:lnTo>
                  </a:path>
                </a:pathLst>
              </a:custGeom>
              <a:pattFill prst="wdDnDiag">
                <a:fgClr>
                  <a:srgbClr val="E60BEB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65" descr="寬左斜對角線"/>
              <p:cNvSpPr>
                <a:spLocks/>
              </p:cNvSpPr>
              <p:nvPr/>
            </p:nvSpPr>
            <p:spPr bwMode="auto">
              <a:xfrm>
                <a:off x="3072" y="2352"/>
                <a:ext cx="721" cy="577"/>
              </a:xfrm>
              <a:custGeom>
                <a:avLst/>
                <a:gdLst>
                  <a:gd name="T0" fmla="*/ 624 w 721"/>
                  <a:gd name="T1" fmla="*/ 0 h 577"/>
                  <a:gd name="T2" fmla="*/ 96 w 721"/>
                  <a:gd name="T3" fmla="*/ 0 h 577"/>
                  <a:gd name="T4" fmla="*/ 0 w 721"/>
                  <a:gd name="T5" fmla="*/ 240 h 577"/>
                  <a:gd name="T6" fmla="*/ 96 w 721"/>
                  <a:gd name="T7" fmla="*/ 432 h 577"/>
                  <a:gd name="T8" fmla="*/ 336 w 721"/>
                  <a:gd name="T9" fmla="*/ 576 h 577"/>
                  <a:gd name="T10" fmla="*/ 720 w 721"/>
                  <a:gd name="T11" fmla="*/ 240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1"/>
                  <a:gd name="T19" fmla="*/ 0 h 577"/>
                  <a:gd name="T20" fmla="*/ 721 w 721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1" h="577">
                    <a:moveTo>
                      <a:pt x="624" y="0"/>
                    </a:moveTo>
                    <a:lnTo>
                      <a:pt x="96" y="0"/>
                    </a:lnTo>
                    <a:lnTo>
                      <a:pt x="0" y="240"/>
                    </a:lnTo>
                    <a:lnTo>
                      <a:pt x="96" y="432"/>
                    </a:lnTo>
                    <a:lnTo>
                      <a:pt x="336" y="576"/>
                    </a:lnTo>
                    <a:lnTo>
                      <a:pt x="720" y="240"/>
                    </a:lnTo>
                  </a:path>
                </a:pathLst>
              </a:custGeom>
              <a:pattFill prst="wdDnDiag">
                <a:fgClr>
                  <a:srgbClr val="E60BEB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66" descr="寬左斜對角線"/>
              <p:cNvSpPr>
                <a:spLocks/>
              </p:cNvSpPr>
              <p:nvPr/>
            </p:nvSpPr>
            <p:spPr bwMode="auto">
              <a:xfrm>
                <a:off x="2496" y="2208"/>
                <a:ext cx="673" cy="385"/>
              </a:xfrm>
              <a:custGeom>
                <a:avLst/>
                <a:gdLst>
                  <a:gd name="T0" fmla="*/ 144 w 673"/>
                  <a:gd name="T1" fmla="*/ 0 h 385"/>
                  <a:gd name="T2" fmla="*/ 0 w 673"/>
                  <a:gd name="T3" fmla="*/ 240 h 385"/>
                  <a:gd name="T4" fmla="*/ 48 w 673"/>
                  <a:gd name="T5" fmla="*/ 384 h 385"/>
                  <a:gd name="T6" fmla="*/ 576 w 673"/>
                  <a:gd name="T7" fmla="*/ 384 h 385"/>
                  <a:gd name="T8" fmla="*/ 672 w 673"/>
                  <a:gd name="T9" fmla="*/ 144 h 385"/>
                  <a:gd name="T10" fmla="*/ 576 w 673"/>
                  <a:gd name="T11" fmla="*/ 0 h 3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3"/>
                  <a:gd name="T19" fmla="*/ 0 h 385"/>
                  <a:gd name="T20" fmla="*/ 673 w 673"/>
                  <a:gd name="T21" fmla="*/ 385 h 38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3" h="385">
                    <a:moveTo>
                      <a:pt x="144" y="0"/>
                    </a:moveTo>
                    <a:lnTo>
                      <a:pt x="0" y="240"/>
                    </a:lnTo>
                    <a:lnTo>
                      <a:pt x="48" y="384"/>
                    </a:lnTo>
                    <a:lnTo>
                      <a:pt x="576" y="384"/>
                    </a:lnTo>
                    <a:lnTo>
                      <a:pt x="672" y="144"/>
                    </a:lnTo>
                    <a:lnTo>
                      <a:pt x="576" y="0"/>
                    </a:lnTo>
                  </a:path>
                </a:pathLst>
              </a:custGeom>
              <a:pattFill prst="wdDnDiag">
                <a:fgClr>
                  <a:srgbClr val="E60BEB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67" descr="寬左斜對角線"/>
              <p:cNvSpPr>
                <a:spLocks/>
              </p:cNvSpPr>
              <p:nvPr/>
            </p:nvSpPr>
            <p:spPr bwMode="auto">
              <a:xfrm>
                <a:off x="2496" y="1728"/>
                <a:ext cx="673" cy="481"/>
              </a:xfrm>
              <a:custGeom>
                <a:avLst/>
                <a:gdLst>
                  <a:gd name="T0" fmla="*/ 0 w 673"/>
                  <a:gd name="T1" fmla="*/ 0 h 481"/>
                  <a:gd name="T2" fmla="*/ 144 w 673"/>
                  <a:gd name="T3" fmla="*/ 480 h 481"/>
                  <a:gd name="T4" fmla="*/ 576 w 673"/>
                  <a:gd name="T5" fmla="*/ 480 h 481"/>
                  <a:gd name="T6" fmla="*/ 672 w 673"/>
                  <a:gd name="T7" fmla="*/ 0 h 4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3"/>
                  <a:gd name="T13" fmla="*/ 0 h 481"/>
                  <a:gd name="T14" fmla="*/ 673 w 673"/>
                  <a:gd name="T15" fmla="*/ 481 h 4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3" h="481">
                    <a:moveTo>
                      <a:pt x="0" y="0"/>
                    </a:moveTo>
                    <a:lnTo>
                      <a:pt x="144" y="480"/>
                    </a:lnTo>
                    <a:lnTo>
                      <a:pt x="576" y="480"/>
                    </a:lnTo>
                    <a:lnTo>
                      <a:pt x="672" y="0"/>
                    </a:lnTo>
                  </a:path>
                </a:pathLst>
              </a:custGeom>
              <a:pattFill prst="wdDnDiag">
                <a:fgClr>
                  <a:srgbClr val="E60BEB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68" descr="寬左斜對角線"/>
              <p:cNvSpPr>
                <a:spLocks/>
              </p:cNvSpPr>
              <p:nvPr/>
            </p:nvSpPr>
            <p:spPr bwMode="auto">
              <a:xfrm>
                <a:off x="3072" y="1728"/>
                <a:ext cx="625" cy="625"/>
              </a:xfrm>
              <a:custGeom>
                <a:avLst/>
                <a:gdLst>
                  <a:gd name="T0" fmla="*/ 96 w 625"/>
                  <a:gd name="T1" fmla="*/ 0 h 625"/>
                  <a:gd name="T2" fmla="*/ 0 w 625"/>
                  <a:gd name="T3" fmla="*/ 480 h 625"/>
                  <a:gd name="T4" fmla="*/ 96 w 625"/>
                  <a:gd name="T5" fmla="*/ 624 h 625"/>
                  <a:gd name="T6" fmla="*/ 624 w 625"/>
                  <a:gd name="T7" fmla="*/ 624 h 62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25"/>
                  <a:gd name="T13" fmla="*/ 0 h 625"/>
                  <a:gd name="T14" fmla="*/ 625 w 625"/>
                  <a:gd name="T15" fmla="*/ 625 h 62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25" h="625">
                    <a:moveTo>
                      <a:pt x="96" y="0"/>
                    </a:moveTo>
                    <a:lnTo>
                      <a:pt x="0" y="480"/>
                    </a:lnTo>
                    <a:lnTo>
                      <a:pt x="96" y="624"/>
                    </a:lnTo>
                    <a:lnTo>
                      <a:pt x="624" y="624"/>
                    </a:lnTo>
                  </a:path>
                </a:pathLst>
              </a:custGeom>
              <a:pattFill prst="wdDnDiag">
                <a:fgClr>
                  <a:srgbClr val="E60BEB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0" name="Group 77"/>
            <p:cNvGrpSpPr>
              <a:grpSpLocks/>
            </p:cNvGrpSpPr>
            <p:nvPr/>
          </p:nvGrpSpPr>
          <p:grpSpPr bwMode="auto">
            <a:xfrm>
              <a:off x="7203142" y="1070992"/>
              <a:ext cx="3201988" cy="3278188"/>
              <a:chOff x="1536" y="1728"/>
              <a:chExt cx="2017" cy="2065"/>
            </a:xfrm>
          </p:grpSpPr>
          <p:sp>
            <p:nvSpPr>
              <p:cNvPr id="191" name="Freeform 70" descr="寬右斜對角線"/>
              <p:cNvSpPr>
                <a:spLocks/>
              </p:cNvSpPr>
              <p:nvPr/>
            </p:nvSpPr>
            <p:spPr bwMode="auto">
              <a:xfrm>
                <a:off x="3024" y="3312"/>
                <a:ext cx="529" cy="433"/>
              </a:xfrm>
              <a:custGeom>
                <a:avLst/>
                <a:gdLst>
                  <a:gd name="T0" fmla="*/ 0 w 529"/>
                  <a:gd name="T1" fmla="*/ 432 h 433"/>
                  <a:gd name="T2" fmla="*/ 48 w 529"/>
                  <a:gd name="T3" fmla="*/ 48 h 433"/>
                  <a:gd name="T4" fmla="*/ 336 w 529"/>
                  <a:gd name="T5" fmla="*/ 0 h 433"/>
                  <a:gd name="T6" fmla="*/ 528 w 529"/>
                  <a:gd name="T7" fmla="*/ 336 h 4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9"/>
                  <a:gd name="T13" fmla="*/ 0 h 433"/>
                  <a:gd name="T14" fmla="*/ 529 w 529"/>
                  <a:gd name="T15" fmla="*/ 433 h 4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9" h="433">
                    <a:moveTo>
                      <a:pt x="0" y="432"/>
                    </a:moveTo>
                    <a:lnTo>
                      <a:pt x="48" y="48"/>
                    </a:lnTo>
                    <a:lnTo>
                      <a:pt x="336" y="0"/>
                    </a:lnTo>
                    <a:lnTo>
                      <a:pt x="528" y="336"/>
                    </a:lnTo>
                  </a:path>
                </a:pathLst>
              </a:custGeom>
              <a:pattFill prst="wdUpDiag">
                <a:fgClr>
                  <a:srgbClr val="C8FEC8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71" descr="寬右斜對角線"/>
              <p:cNvSpPr>
                <a:spLocks/>
              </p:cNvSpPr>
              <p:nvPr/>
            </p:nvSpPr>
            <p:spPr bwMode="auto">
              <a:xfrm>
                <a:off x="2304" y="3120"/>
                <a:ext cx="769" cy="673"/>
              </a:xfrm>
              <a:custGeom>
                <a:avLst/>
                <a:gdLst>
                  <a:gd name="T0" fmla="*/ 0 w 769"/>
                  <a:gd name="T1" fmla="*/ 672 h 673"/>
                  <a:gd name="T2" fmla="*/ 96 w 769"/>
                  <a:gd name="T3" fmla="*/ 240 h 673"/>
                  <a:gd name="T4" fmla="*/ 384 w 769"/>
                  <a:gd name="T5" fmla="*/ 0 h 673"/>
                  <a:gd name="T6" fmla="*/ 576 w 769"/>
                  <a:gd name="T7" fmla="*/ 48 h 673"/>
                  <a:gd name="T8" fmla="*/ 768 w 769"/>
                  <a:gd name="T9" fmla="*/ 240 h 673"/>
                  <a:gd name="T10" fmla="*/ 720 w 769"/>
                  <a:gd name="T11" fmla="*/ 624 h 6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69"/>
                  <a:gd name="T19" fmla="*/ 0 h 673"/>
                  <a:gd name="T20" fmla="*/ 769 w 769"/>
                  <a:gd name="T21" fmla="*/ 673 h 6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69" h="673">
                    <a:moveTo>
                      <a:pt x="0" y="672"/>
                    </a:moveTo>
                    <a:lnTo>
                      <a:pt x="96" y="240"/>
                    </a:lnTo>
                    <a:lnTo>
                      <a:pt x="384" y="0"/>
                    </a:lnTo>
                    <a:lnTo>
                      <a:pt x="576" y="48"/>
                    </a:lnTo>
                    <a:lnTo>
                      <a:pt x="768" y="240"/>
                    </a:lnTo>
                    <a:lnTo>
                      <a:pt x="720" y="624"/>
                    </a:lnTo>
                  </a:path>
                </a:pathLst>
              </a:custGeom>
              <a:pattFill prst="wdUpDiag">
                <a:fgClr>
                  <a:srgbClr val="C8FEC8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72" descr="寬右斜對角線"/>
              <p:cNvSpPr>
                <a:spLocks/>
              </p:cNvSpPr>
              <p:nvPr/>
            </p:nvSpPr>
            <p:spPr bwMode="auto">
              <a:xfrm>
                <a:off x="1536" y="2880"/>
                <a:ext cx="865" cy="913"/>
              </a:xfrm>
              <a:custGeom>
                <a:avLst/>
                <a:gdLst>
                  <a:gd name="T0" fmla="*/ 0 w 865"/>
                  <a:gd name="T1" fmla="*/ 0 h 913"/>
                  <a:gd name="T2" fmla="*/ 480 w 865"/>
                  <a:gd name="T3" fmla="*/ 48 h 913"/>
                  <a:gd name="T4" fmla="*/ 864 w 865"/>
                  <a:gd name="T5" fmla="*/ 480 h 913"/>
                  <a:gd name="T6" fmla="*/ 768 w 865"/>
                  <a:gd name="T7" fmla="*/ 912 h 9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5"/>
                  <a:gd name="T13" fmla="*/ 0 h 913"/>
                  <a:gd name="T14" fmla="*/ 865 w 865"/>
                  <a:gd name="T15" fmla="*/ 913 h 9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5" h="913">
                    <a:moveTo>
                      <a:pt x="0" y="0"/>
                    </a:moveTo>
                    <a:lnTo>
                      <a:pt x="480" y="48"/>
                    </a:lnTo>
                    <a:lnTo>
                      <a:pt x="864" y="480"/>
                    </a:lnTo>
                    <a:lnTo>
                      <a:pt x="768" y="912"/>
                    </a:lnTo>
                  </a:path>
                </a:pathLst>
              </a:custGeom>
              <a:pattFill prst="wdUpDiag">
                <a:fgClr>
                  <a:srgbClr val="C8FEC8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73" descr="寬右斜對角線"/>
              <p:cNvSpPr>
                <a:spLocks/>
              </p:cNvSpPr>
              <p:nvPr/>
            </p:nvSpPr>
            <p:spPr bwMode="auto">
              <a:xfrm>
                <a:off x="2016" y="2736"/>
                <a:ext cx="673" cy="625"/>
              </a:xfrm>
              <a:custGeom>
                <a:avLst/>
                <a:gdLst>
                  <a:gd name="T0" fmla="*/ 0 w 673"/>
                  <a:gd name="T1" fmla="*/ 192 h 625"/>
                  <a:gd name="T2" fmla="*/ 480 w 673"/>
                  <a:gd name="T3" fmla="*/ 0 h 625"/>
                  <a:gd name="T4" fmla="*/ 672 w 673"/>
                  <a:gd name="T5" fmla="*/ 384 h 625"/>
                  <a:gd name="T6" fmla="*/ 384 w 673"/>
                  <a:gd name="T7" fmla="*/ 624 h 625"/>
                  <a:gd name="T8" fmla="*/ 0 w 673"/>
                  <a:gd name="T9" fmla="*/ 192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3"/>
                  <a:gd name="T16" fmla="*/ 0 h 625"/>
                  <a:gd name="T17" fmla="*/ 673 w 673"/>
                  <a:gd name="T18" fmla="*/ 625 h 6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3" h="625">
                    <a:moveTo>
                      <a:pt x="0" y="192"/>
                    </a:moveTo>
                    <a:lnTo>
                      <a:pt x="480" y="0"/>
                    </a:lnTo>
                    <a:lnTo>
                      <a:pt x="672" y="384"/>
                    </a:lnTo>
                    <a:lnTo>
                      <a:pt x="384" y="624"/>
                    </a:lnTo>
                    <a:lnTo>
                      <a:pt x="0" y="192"/>
                    </a:lnTo>
                  </a:path>
                </a:pathLst>
              </a:custGeom>
              <a:pattFill prst="wdUpDiag">
                <a:fgClr>
                  <a:srgbClr val="C8FEC8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74" descr="寬右斜對角線"/>
              <p:cNvSpPr>
                <a:spLocks/>
              </p:cNvSpPr>
              <p:nvPr/>
            </p:nvSpPr>
            <p:spPr bwMode="auto">
              <a:xfrm>
                <a:off x="2496" y="2592"/>
                <a:ext cx="673" cy="577"/>
              </a:xfrm>
              <a:custGeom>
                <a:avLst/>
                <a:gdLst>
                  <a:gd name="T0" fmla="*/ 48 w 673"/>
                  <a:gd name="T1" fmla="*/ 0 h 577"/>
                  <a:gd name="T2" fmla="*/ 576 w 673"/>
                  <a:gd name="T3" fmla="*/ 0 h 577"/>
                  <a:gd name="T4" fmla="*/ 672 w 673"/>
                  <a:gd name="T5" fmla="*/ 192 h 577"/>
                  <a:gd name="T6" fmla="*/ 384 w 673"/>
                  <a:gd name="T7" fmla="*/ 576 h 577"/>
                  <a:gd name="T8" fmla="*/ 192 w 673"/>
                  <a:gd name="T9" fmla="*/ 528 h 577"/>
                  <a:gd name="T10" fmla="*/ 0 w 673"/>
                  <a:gd name="T11" fmla="*/ 144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73"/>
                  <a:gd name="T19" fmla="*/ 0 h 577"/>
                  <a:gd name="T20" fmla="*/ 673 w 673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73" h="577">
                    <a:moveTo>
                      <a:pt x="48" y="0"/>
                    </a:moveTo>
                    <a:lnTo>
                      <a:pt x="576" y="0"/>
                    </a:lnTo>
                    <a:lnTo>
                      <a:pt x="672" y="192"/>
                    </a:lnTo>
                    <a:lnTo>
                      <a:pt x="384" y="576"/>
                    </a:lnTo>
                    <a:lnTo>
                      <a:pt x="192" y="528"/>
                    </a:lnTo>
                    <a:lnTo>
                      <a:pt x="0" y="144"/>
                    </a:lnTo>
                  </a:path>
                </a:pathLst>
              </a:custGeom>
              <a:pattFill prst="wdUpDiag">
                <a:fgClr>
                  <a:srgbClr val="C8FEC8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75" descr="寬右斜對角線"/>
              <p:cNvSpPr>
                <a:spLocks/>
              </p:cNvSpPr>
              <p:nvPr/>
            </p:nvSpPr>
            <p:spPr bwMode="auto">
              <a:xfrm>
                <a:off x="1536" y="2208"/>
                <a:ext cx="1009" cy="721"/>
              </a:xfrm>
              <a:custGeom>
                <a:avLst/>
                <a:gdLst>
                  <a:gd name="T0" fmla="*/ 480 w 1009"/>
                  <a:gd name="T1" fmla="*/ 0 h 721"/>
                  <a:gd name="T2" fmla="*/ 960 w 1009"/>
                  <a:gd name="T3" fmla="*/ 240 h 721"/>
                  <a:gd name="T4" fmla="*/ 1008 w 1009"/>
                  <a:gd name="T5" fmla="*/ 384 h 721"/>
                  <a:gd name="T6" fmla="*/ 960 w 1009"/>
                  <a:gd name="T7" fmla="*/ 528 h 721"/>
                  <a:gd name="T8" fmla="*/ 480 w 1009"/>
                  <a:gd name="T9" fmla="*/ 720 h 721"/>
                  <a:gd name="T10" fmla="*/ 0 w 1009"/>
                  <a:gd name="T11" fmla="*/ 672 h 7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09"/>
                  <a:gd name="T19" fmla="*/ 0 h 721"/>
                  <a:gd name="T20" fmla="*/ 1009 w 1009"/>
                  <a:gd name="T21" fmla="*/ 721 h 7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09" h="721">
                    <a:moveTo>
                      <a:pt x="480" y="0"/>
                    </a:moveTo>
                    <a:lnTo>
                      <a:pt x="960" y="240"/>
                    </a:lnTo>
                    <a:lnTo>
                      <a:pt x="1008" y="384"/>
                    </a:lnTo>
                    <a:lnTo>
                      <a:pt x="960" y="528"/>
                    </a:lnTo>
                    <a:lnTo>
                      <a:pt x="480" y="720"/>
                    </a:lnTo>
                    <a:lnTo>
                      <a:pt x="0" y="672"/>
                    </a:lnTo>
                  </a:path>
                </a:pathLst>
              </a:custGeom>
              <a:pattFill prst="wdUpDiag">
                <a:fgClr>
                  <a:srgbClr val="C8FEC8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76" descr="寬右斜對角線"/>
              <p:cNvSpPr>
                <a:spLocks/>
              </p:cNvSpPr>
              <p:nvPr/>
            </p:nvSpPr>
            <p:spPr bwMode="auto">
              <a:xfrm>
                <a:off x="2016" y="1728"/>
                <a:ext cx="625" cy="721"/>
              </a:xfrm>
              <a:custGeom>
                <a:avLst/>
                <a:gdLst>
                  <a:gd name="T0" fmla="*/ 480 w 625"/>
                  <a:gd name="T1" fmla="*/ 0 h 721"/>
                  <a:gd name="T2" fmla="*/ 624 w 625"/>
                  <a:gd name="T3" fmla="*/ 480 h 721"/>
                  <a:gd name="T4" fmla="*/ 480 w 625"/>
                  <a:gd name="T5" fmla="*/ 720 h 721"/>
                  <a:gd name="T6" fmla="*/ 0 w 625"/>
                  <a:gd name="T7" fmla="*/ 480 h 7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25"/>
                  <a:gd name="T13" fmla="*/ 0 h 721"/>
                  <a:gd name="T14" fmla="*/ 625 w 625"/>
                  <a:gd name="T15" fmla="*/ 721 h 7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25" h="721">
                    <a:moveTo>
                      <a:pt x="480" y="0"/>
                    </a:moveTo>
                    <a:lnTo>
                      <a:pt x="624" y="480"/>
                    </a:lnTo>
                    <a:lnTo>
                      <a:pt x="480" y="720"/>
                    </a:lnTo>
                    <a:lnTo>
                      <a:pt x="0" y="480"/>
                    </a:lnTo>
                  </a:path>
                </a:pathLst>
              </a:custGeom>
              <a:pattFill prst="wdUpDiag">
                <a:fgClr>
                  <a:srgbClr val="C8FEC8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8" name="Group 82"/>
            <p:cNvGrpSpPr>
              <a:grpSpLocks/>
            </p:cNvGrpSpPr>
            <p:nvPr/>
          </p:nvGrpSpPr>
          <p:grpSpPr bwMode="auto">
            <a:xfrm>
              <a:off x="8130242" y="2302892"/>
              <a:ext cx="139700" cy="139700"/>
              <a:chOff x="2120" y="2504"/>
              <a:chExt cx="88" cy="88"/>
            </a:xfrm>
          </p:grpSpPr>
          <p:sp>
            <p:nvSpPr>
              <p:cNvPr id="199" name="Line 80"/>
              <p:cNvSpPr>
                <a:spLocks noChangeShapeType="1"/>
              </p:cNvSpPr>
              <p:nvPr/>
            </p:nvSpPr>
            <p:spPr bwMode="auto">
              <a:xfrm>
                <a:off x="2120" y="2504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Line 81"/>
              <p:cNvSpPr>
                <a:spLocks noChangeShapeType="1"/>
              </p:cNvSpPr>
              <p:nvPr/>
            </p:nvSpPr>
            <p:spPr bwMode="auto">
              <a:xfrm flipH="1">
                <a:off x="2120" y="2504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1" name="Group 85"/>
            <p:cNvGrpSpPr>
              <a:grpSpLocks/>
            </p:cNvGrpSpPr>
            <p:nvPr/>
          </p:nvGrpSpPr>
          <p:grpSpPr bwMode="auto">
            <a:xfrm>
              <a:off x="8435042" y="3141092"/>
              <a:ext cx="139700" cy="139700"/>
              <a:chOff x="2312" y="3032"/>
              <a:chExt cx="88" cy="88"/>
            </a:xfrm>
          </p:grpSpPr>
          <p:sp>
            <p:nvSpPr>
              <p:cNvPr id="202" name="Line 83"/>
              <p:cNvSpPr>
                <a:spLocks noChangeShapeType="1"/>
              </p:cNvSpPr>
              <p:nvPr/>
            </p:nvSpPr>
            <p:spPr bwMode="auto">
              <a:xfrm>
                <a:off x="2312" y="3032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Line 84"/>
              <p:cNvSpPr>
                <a:spLocks noChangeShapeType="1"/>
              </p:cNvSpPr>
              <p:nvPr/>
            </p:nvSpPr>
            <p:spPr bwMode="auto">
              <a:xfrm flipH="1">
                <a:off x="2312" y="3032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4" name="Oval 86"/>
            <p:cNvSpPr>
              <a:spLocks noChangeArrowheads="1"/>
            </p:cNvSpPr>
            <p:nvPr/>
          </p:nvSpPr>
          <p:spPr bwMode="auto">
            <a:xfrm>
              <a:off x="9197042" y="2074292"/>
              <a:ext cx="127000" cy="127000"/>
            </a:xfrm>
            <a:prstGeom prst="ellipse">
              <a:avLst/>
            </a:prstGeom>
            <a:noFill/>
            <a:ln w="25400">
              <a:solidFill>
                <a:srgbClr val="E60BE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3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87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87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</a:pPr>
              <a:endParaRPr lang="zh-TW" altLang="en-US" sz="600" b="0">
                <a:solidFill>
                  <a:srgbClr val="FAFD00"/>
                </a:solidFill>
              </a:endParaRPr>
            </a:p>
          </p:txBody>
        </p:sp>
        <p:sp>
          <p:nvSpPr>
            <p:cNvPr id="205" name="Oval 87"/>
            <p:cNvSpPr>
              <a:spLocks noChangeArrowheads="1"/>
            </p:cNvSpPr>
            <p:nvPr/>
          </p:nvSpPr>
          <p:spPr bwMode="auto">
            <a:xfrm>
              <a:off x="9197042" y="1388492"/>
              <a:ext cx="127000" cy="127000"/>
            </a:xfrm>
            <a:prstGeom prst="ellipse">
              <a:avLst/>
            </a:prstGeom>
            <a:noFill/>
            <a:ln w="25400">
              <a:solidFill>
                <a:srgbClr val="E60BE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3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87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87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</a:pPr>
              <a:endParaRPr lang="zh-TW" altLang="en-US" sz="600" b="0">
                <a:solidFill>
                  <a:srgbClr val="FAFD00"/>
                </a:solidFill>
              </a:endParaRPr>
            </a:p>
          </p:txBody>
        </p:sp>
        <p:sp>
          <p:nvSpPr>
            <p:cNvPr id="206" name="Oval 88"/>
            <p:cNvSpPr>
              <a:spLocks noChangeArrowheads="1"/>
            </p:cNvSpPr>
            <p:nvPr/>
          </p:nvSpPr>
          <p:spPr bwMode="auto">
            <a:xfrm>
              <a:off x="10111442" y="1540892"/>
              <a:ext cx="127000" cy="127000"/>
            </a:xfrm>
            <a:prstGeom prst="ellipse">
              <a:avLst/>
            </a:prstGeom>
            <a:noFill/>
            <a:ln w="25400">
              <a:solidFill>
                <a:srgbClr val="E60BE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3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87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87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</a:pPr>
              <a:endParaRPr lang="zh-TW" altLang="en-US" sz="600" b="0">
                <a:solidFill>
                  <a:srgbClr val="FAFD00"/>
                </a:solidFill>
              </a:endParaRPr>
            </a:p>
          </p:txBody>
        </p:sp>
        <p:sp>
          <p:nvSpPr>
            <p:cNvPr id="207" name="Oval 89"/>
            <p:cNvSpPr>
              <a:spLocks noChangeArrowheads="1"/>
            </p:cNvSpPr>
            <p:nvPr/>
          </p:nvSpPr>
          <p:spPr bwMode="auto">
            <a:xfrm>
              <a:off x="10111442" y="2379092"/>
              <a:ext cx="127000" cy="127000"/>
            </a:xfrm>
            <a:prstGeom prst="ellipse">
              <a:avLst/>
            </a:prstGeom>
            <a:noFill/>
            <a:ln w="25400">
              <a:solidFill>
                <a:srgbClr val="E60BE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3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87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87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</a:pPr>
              <a:endParaRPr lang="zh-TW" altLang="en-US" sz="600" b="0">
                <a:solidFill>
                  <a:srgbClr val="FAFD00"/>
                </a:solidFill>
              </a:endParaRPr>
            </a:p>
          </p:txBody>
        </p:sp>
        <p:sp>
          <p:nvSpPr>
            <p:cNvPr id="208" name="Oval 90"/>
            <p:cNvSpPr>
              <a:spLocks noChangeArrowheads="1"/>
            </p:cNvSpPr>
            <p:nvPr/>
          </p:nvSpPr>
          <p:spPr bwMode="auto">
            <a:xfrm>
              <a:off x="9730442" y="3141092"/>
              <a:ext cx="127000" cy="127000"/>
            </a:xfrm>
            <a:prstGeom prst="ellipse">
              <a:avLst/>
            </a:prstGeom>
            <a:noFill/>
            <a:ln w="25400">
              <a:solidFill>
                <a:srgbClr val="E60BE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3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87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87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</a:pPr>
              <a:endParaRPr lang="zh-TW" altLang="en-US" sz="600" b="0">
                <a:solidFill>
                  <a:srgbClr val="FAFD00"/>
                </a:solidFill>
              </a:endParaRPr>
            </a:p>
          </p:txBody>
        </p:sp>
        <p:grpSp>
          <p:nvGrpSpPr>
            <p:cNvPr id="209" name="Group 93"/>
            <p:cNvGrpSpPr>
              <a:grpSpLocks/>
            </p:cNvGrpSpPr>
            <p:nvPr/>
          </p:nvGrpSpPr>
          <p:grpSpPr bwMode="auto">
            <a:xfrm>
              <a:off x="8435042" y="1617092"/>
              <a:ext cx="139700" cy="139700"/>
              <a:chOff x="2312" y="2072"/>
              <a:chExt cx="88" cy="88"/>
            </a:xfrm>
          </p:grpSpPr>
          <p:sp>
            <p:nvSpPr>
              <p:cNvPr id="210" name="Line 91"/>
              <p:cNvSpPr>
                <a:spLocks noChangeShapeType="1"/>
              </p:cNvSpPr>
              <p:nvPr/>
            </p:nvSpPr>
            <p:spPr bwMode="auto">
              <a:xfrm>
                <a:off x="2312" y="2072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Line 92"/>
              <p:cNvSpPr>
                <a:spLocks noChangeShapeType="1"/>
              </p:cNvSpPr>
              <p:nvPr/>
            </p:nvSpPr>
            <p:spPr bwMode="auto">
              <a:xfrm flipH="1">
                <a:off x="2312" y="2072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2" name="Group 96"/>
            <p:cNvGrpSpPr>
              <a:grpSpLocks/>
            </p:cNvGrpSpPr>
            <p:nvPr/>
          </p:nvGrpSpPr>
          <p:grpSpPr bwMode="auto">
            <a:xfrm>
              <a:off x="8054042" y="3522092"/>
              <a:ext cx="139700" cy="139700"/>
              <a:chOff x="2072" y="3272"/>
              <a:chExt cx="88" cy="88"/>
            </a:xfrm>
          </p:grpSpPr>
          <p:sp>
            <p:nvSpPr>
              <p:cNvPr id="213" name="Line 94"/>
              <p:cNvSpPr>
                <a:spLocks noChangeShapeType="1"/>
              </p:cNvSpPr>
              <p:nvPr/>
            </p:nvSpPr>
            <p:spPr bwMode="auto">
              <a:xfrm>
                <a:off x="2072" y="3272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Line 95"/>
              <p:cNvSpPr>
                <a:spLocks noChangeShapeType="1"/>
              </p:cNvSpPr>
              <p:nvPr/>
            </p:nvSpPr>
            <p:spPr bwMode="auto">
              <a:xfrm flipH="1">
                <a:off x="2072" y="3272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5" name="Oval 97"/>
            <p:cNvSpPr>
              <a:spLocks noChangeArrowheads="1"/>
            </p:cNvSpPr>
            <p:nvPr/>
          </p:nvSpPr>
          <p:spPr bwMode="auto">
            <a:xfrm>
              <a:off x="10492442" y="2912492"/>
              <a:ext cx="127000" cy="127000"/>
            </a:xfrm>
            <a:prstGeom prst="ellipse">
              <a:avLst/>
            </a:prstGeom>
            <a:noFill/>
            <a:ln w="25400">
              <a:solidFill>
                <a:srgbClr val="E60BE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3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87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87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</a:pPr>
              <a:endParaRPr lang="zh-TW" altLang="en-US" sz="600" b="0">
                <a:solidFill>
                  <a:srgbClr val="FAFD00"/>
                </a:solidFill>
              </a:endParaRPr>
            </a:p>
          </p:txBody>
        </p:sp>
        <p:sp>
          <p:nvSpPr>
            <p:cNvPr id="216" name="Oval 98"/>
            <p:cNvSpPr>
              <a:spLocks noChangeArrowheads="1"/>
            </p:cNvSpPr>
            <p:nvPr/>
          </p:nvSpPr>
          <p:spPr bwMode="auto">
            <a:xfrm>
              <a:off x="10416242" y="3674492"/>
              <a:ext cx="127000" cy="127000"/>
            </a:xfrm>
            <a:prstGeom prst="ellipse">
              <a:avLst/>
            </a:prstGeom>
            <a:noFill/>
            <a:ln w="25400">
              <a:solidFill>
                <a:srgbClr val="E60BE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3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87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87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</a:pPr>
              <a:endParaRPr lang="zh-TW" altLang="en-US" sz="600" b="0">
                <a:solidFill>
                  <a:srgbClr val="FAFD00"/>
                </a:solidFill>
              </a:endParaRPr>
            </a:p>
          </p:txBody>
        </p:sp>
        <p:grpSp>
          <p:nvGrpSpPr>
            <p:cNvPr id="217" name="Group 101"/>
            <p:cNvGrpSpPr>
              <a:grpSpLocks/>
            </p:cNvGrpSpPr>
            <p:nvPr/>
          </p:nvGrpSpPr>
          <p:grpSpPr bwMode="auto">
            <a:xfrm>
              <a:off x="9197042" y="2683892"/>
              <a:ext cx="139700" cy="139700"/>
              <a:chOff x="2792" y="2744"/>
              <a:chExt cx="88" cy="88"/>
            </a:xfrm>
          </p:grpSpPr>
          <p:sp>
            <p:nvSpPr>
              <p:cNvPr id="218" name="Line 99"/>
              <p:cNvSpPr>
                <a:spLocks noChangeShapeType="1"/>
              </p:cNvSpPr>
              <p:nvPr/>
            </p:nvSpPr>
            <p:spPr bwMode="auto">
              <a:xfrm>
                <a:off x="2792" y="2744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Line 100"/>
              <p:cNvSpPr>
                <a:spLocks noChangeShapeType="1"/>
              </p:cNvSpPr>
              <p:nvPr/>
            </p:nvSpPr>
            <p:spPr bwMode="auto">
              <a:xfrm flipH="1">
                <a:off x="2792" y="2744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0" name="Group 104"/>
            <p:cNvGrpSpPr>
              <a:grpSpLocks/>
            </p:cNvGrpSpPr>
            <p:nvPr/>
          </p:nvGrpSpPr>
          <p:grpSpPr bwMode="auto">
            <a:xfrm>
              <a:off x="9044642" y="3826892"/>
              <a:ext cx="139700" cy="139700"/>
              <a:chOff x="2696" y="3464"/>
              <a:chExt cx="88" cy="88"/>
            </a:xfrm>
          </p:grpSpPr>
          <p:sp>
            <p:nvSpPr>
              <p:cNvPr id="221" name="Line 102"/>
              <p:cNvSpPr>
                <a:spLocks noChangeShapeType="1"/>
              </p:cNvSpPr>
              <p:nvPr/>
            </p:nvSpPr>
            <p:spPr bwMode="auto">
              <a:xfrm>
                <a:off x="2696" y="3464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Line 103"/>
              <p:cNvSpPr>
                <a:spLocks noChangeShapeType="1"/>
              </p:cNvSpPr>
              <p:nvPr/>
            </p:nvSpPr>
            <p:spPr bwMode="auto">
              <a:xfrm flipH="1">
                <a:off x="2696" y="3464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3" name="Group 107"/>
            <p:cNvGrpSpPr>
              <a:grpSpLocks/>
            </p:cNvGrpSpPr>
            <p:nvPr/>
          </p:nvGrpSpPr>
          <p:grpSpPr bwMode="auto">
            <a:xfrm>
              <a:off x="9882842" y="3979292"/>
              <a:ext cx="139700" cy="139700"/>
              <a:chOff x="3224" y="3560"/>
              <a:chExt cx="88" cy="88"/>
            </a:xfrm>
          </p:grpSpPr>
          <p:sp>
            <p:nvSpPr>
              <p:cNvPr id="224" name="Line 105"/>
              <p:cNvSpPr>
                <a:spLocks noChangeShapeType="1"/>
              </p:cNvSpPr>
              <p:nvPr/>
            </p:nvSpPr>
            <p:spPr bwMode="auto">
              <a:xfrm>
                <a:off x="3224" y="3560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Line 106"/>
              <p:cNvSpPr>
                <a:spLocks noChangeShapeType="1"/>
              </p:cNvSpPr>
              <p:nvPr/>
            </p:nvSpPr>
            <p:spPr bwMode="auto">
              <a:xfrm flipH="1">
                <a:off x="3224" y="3560"/>
                <a:ext cx="88" cy="88"/>
              </a:xfrm>
              <a:prstGeom prst="line">
                <a:avLst/>
              </a:prstGeom>
              <a:noFill/>
              <a:ln w="25400">
                <a:solidFill>
                  <a:srgbClr val="C8FEC8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6" name="Group 117"/>
            <p:cNvGrpSpPr>
              <a:grpSpLocks/>
            </p:cNvGrpSpPr>
            <p:nvPr/>
          </p:nvGrpSpPr>
          <p:grpSpPr bwMode="auto">
            <a:xfrm>
              <a:off x="8739842" y="1083692"/>
              <a:ext cx="1663700" cy="3035300"/>
              <a:chOff x="2504" y="1736"/>
              <a:chExt cx="1048" cy="1912"/>
            </a:xfrm>
          </p:grpSpPr>
          <p:sp>
            <p:nvSpPr>
              <p:cNvPr id="227" name="Line 108"/>
              <p:cNvSpPr>
                <a:spLocks noChangeShapeType="1"/>
              </p:cNvSpPr>
              <p:nvPr/>
            </p:nvSpPr>
            <p:spPr bwMode="auto">
              <a:xfrm>
                <a:off x="2504" y="1736"/>
                <a:ext cx="136" cy="47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Line 109"/>
              <p:cNvSpPr>
                <a:spLocks noChangeShapeType="1"/>
              </p:cNvSpPr>
              <p:nvPr/>
            </p:nvSpPr>
            <p:spPr bwMode="auto">
              <a:xfrm flipH="1">
                <a:off x="2504" y="2216"/>
                <a:ext cx="136" cy="23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Line 110"/>
              <p:cNvSpPr>
                <a:spLocks noChangeShapeType="1"/>
              </p:cNvSpPr>
              <p:nvPr/>
            </p:nvSpPr>
            <p:spPr bwMode="auto">
              <a:xfrm>
                <a:off x="2504" y="2456"/>
                <a:ext cx="40" cy="13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Line 111"/>
              <p:cNvSpPr>
                <a:spLocks noChangeShapeType="1"/>
              </p:cNvSpPr>
              <p:nvPr/>
            </p:nvSpPr>
            <p:spPr bwMode="auto">
              <a:xfrm>
                <a:off x="2552" y="2592"/>
                <a:ext cx="52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Line 112"/>
              <p:cNvSpPr>
                <a:spLocks noChangeShapeType="1"/>
              </p:cNvSpPr>
              <p:nvPr/>
            </p:nvSpPr>
            <p:spPr bwMode="auto">
              <a:xfrm>
                <a:off x="3080" y="2600"/>
                <a:ext cx="88" cy="18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Line 113"/>
              <p:cNvSpPr>
                <a:spLocks noChangeShapeType="1"/>
              </p:cNvSpPr>
              <p:nvPr/>
            </p:nvSpPr>
            <p:spPr bwMode="auto">
              <a:xfrm flipH="1">
                <a:off x="2888" y="2792"/>
                <a:ext cx="280" cy="37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Line 114"/>
              <p:cNvSpPr>
                <a:spLocks noChangeShapeType="1"/>
              </p:cNvSpPr>
              <p:nvPr/>
            </p:nvSpPr>
            <p:spPr bwMode="auto">
              <a:xfrm>
                <a:off x="2888" y="3176"/>
                <a:ext cx="184" cy="18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Line 115"/>
              <p:cNvSpPr>
                <a:spLocks noChangeShapeType="1"/>
              </p:cNvSpPr>
              <p:nvPr/>
            </p:nvSpPr>
            <p:spPr bwMode="auto">
              <a:xfrm flipV="1">
                <a:off x="3076" y="3316"/>
                <a:ext cx="280" cy="4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Line 116"/>
              <p:cNvSpPr>
                <a:spLocks noChangeShapeType="1"/>
              </p:cNvSpPr>
              <p:nvPr/>
            </p:nvSpPr>
            <p:spPr bwMode="auto">
              <a:xfrm>
                <a:off x="3368" y="3320"/>
                <a:ext cx="184" cy="328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236" name="物件 2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847848"/>
              </p:ext>
            </p:extLst>
          </p:nvPr>
        </p:nvGraphicFramePr>
        <p:xfrm>
          <a:off x="5718099" y="4735860"/>
          <a:ext cx="5600511" cy="185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方程式" r:id="rId4" imgW="4343400" imgH="1295280" progId="Equation.3">
                  <p:embed/>
                </p:oleObj>
              </mc:Choice>
              <mc:Fallback>
                <p:oleObj name="方程式" r:id="rId4" imgW="4343400" imgH="1295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18099" y="4735860"/>
                        <a:ext cx="5600511" cy="18589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42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Demos by Cleve </a:t>
            </a:r>
            <a:r>
              <a:rPr lang="en-US" altLang="zh-TW" dirty="0" err="1" smtClean="0"/>
              <a:t>Moler</a:t>
            </a:r>
            <a:endParaRPr lang="zh-TW" altLang="en-US" dirty="0" smtClean="0"/>
          </a:p>
        </p:txBody>
      </p:sp>
      <p:sp>
        <p:nvSpPr>
          <p:cNvPr id="1536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Cleve’s Demos of Delaunay triangles and Voronoi diagram</a:t>
            </a:r>
          </a:p>
          <a:p>
            <a:pPr lvl="1"/>
            <a:r>
              <a:rPr lang="en-US" altLang="zh-TW" smtClean="0"/>
              <a:t>books/dcpr/example/cleve/vshow.m</a:t>
            </a:r>
          </a:p>
          <a:p>
            <a:pPr lvl="1"/>
            <a:endParaRPr lang="zh-TW" altLang="en-US" smtClean="0"/>
          </a:p>
        </p:txBody>
      </p:sp>
      <p:sp>
        <p:nvSpPr>
          <p:cNvPr id="15365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4648200" y="6248400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1400" b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5366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80772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EE28D0EE-A82D-4EA8-BB6B-D6CEDAABC17D}" type="slidenum">
              <a:rPr lang="en-US" altLang="zh-TW" sz="1400" b="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</a:pPr>
              <a:t>5</a:t>
            </a:fld>
            <a:endParaRPr lang="en-US" altLang="zh-TW" sz="1400" b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3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924176"/>
            <a:ext cx="461645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10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圓角矩形 237"/>
          <p:cNvSpPr/>
          <p:nvPr/>
        </p:nvSpPr>
        <p:spPr>
          <a:xfrm>
            <a:off x="206974" y="1371600"/>
            <a:ext cx="11424732" cy="3899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>
          <a:xfrm>
            <a:off x="609600" y="783689"/>
            <a:ext cx="5623028" cy="5690263"/>
          </a:xfrm>
        </p:spPr>
        <p:txBody>
          <a:bodyPr/>
          <a:lstStyle/>
          <a:p>
            <a:r>
              <a:rPr lang="en-US" altLang="zh-TW" sz="2000" dirty="0">
                <a:sym typeface="Wingdings" panose="05000000000000000000" pitchFamily="2" charset="2"/>
              </a:rPr>
              <a:t>Continuous variables</a:t>
            </a:r>
          </a:p>
          <a:p>
            <a:pPr lvl="1"/>
            <a:r>
              <a:rPr lang="en-US" altLang="zh-TW" sz="2000" dirty="0">
                <a:sym typeface="Wingdings" panose="05000000000000000000" pitchFamily="2" charset="2"/>
              </a:rPr>
              <a:t>Distance to the bull’s eye when throwing a dart  A PDF of Gaussian or normal distribution</a:t>
            </a:r>
            <a:endParaRPr lang="zh-TW" altLang="en-US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en-US" altLang="zh-TW" sz="2000" dirty="0"/>
              <a:t>AM-GM </a:t>
            </a:r>
            <a:r>
              <a:rPr lang="en-US" altLang="zh-TW" sz="2000" dirty="0" smtClean="0"/>
              <a:t>inequality</a:t>
            </a:r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en-US" altLang="zh-TW" sz="2000" dirty="0"/>
              <a:t>Probability Functions for Discrete Variables</a:t>
            </a:r>
          </a:p>
          <a:p>
            <a:endParaRPr lang="en-US" altLang="zh-TW" dirty="0" smtClean="0"/>
          </a:p>
          <a:p>
            <a:r>
              <a:rPr lang="en-US" altLang="zh-TW" sz="2000" dirty="0"/>
              <a:t>Detailed coverage</a:t>
            </a: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564716"/>
          </a:xfrm>
        </p:spPr>
        <p:txBody>
          <a:bodyPr/>
          <a:lstStyle/>
          <a:p>
            <a:r>
              <a:rPr lang="en-US" altLang="zh-TW" dirty="0" smtClean="0"/>
              <a:t>Quiz</a:t>
            </a:r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7748459" y="375066"/>
            <a:ext cx="714556" cy="408623"/>
          </a:xfrm>
          <a:prstGeom prst="wedgeRoundRectCallout">
            <a:avLst>
              <a:gd name="adj1" fmla="val 16050"/>
              <a:gd name="adj2" fmla="val 13399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42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336253"/>
              </p:ext>
            </p:extLst>
          </p:nvPr>
        </p:nvGraphicFramePr>
        <p:xfrm>
          <a:off x="1216497" y="3349594"/>
          <a:ext cx="4382028" cy="1370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方程式" r:id="rId4" imgW="2857320" imgH="888840" progId="Equation.3">
                  <p:embed/>
                </p:oleObj>
              </mc:Choice>
              <mc:Fallback>
                <p:oleObj name="方程式" r:id="rId4" imgW="285732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497" y="3349594"/>
                        <a:ext cx="4382028" cy="1370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12026"/>
              </p:ext>
            </p:extLst>
          </p:nvPr>
        </p:nvGraphicFramePr>
        <p:xfrm>
          <a:off x="1404195" y="2181619"/>
          <a:ext cx="40338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r:id="rId6" imgW="2489200" imgH="533400" progId="Equation.3">
                  <p:embed/>
                </p:oleObj>
              </mc:Choice>
              <mc:Fallback>
                <p:oleObj r:id="rId6" imgW="24892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195" y="2181619"/>
                        <a:ext cx="403383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77811"/>
              </p:ext>
            </p:extLst>
          </p:nvPr>
        </p:nvGraphicFramePr>
        <p:xfrm>
          <a:off x="880321" y="5254623"/>
          <a:ext cx="5081588" cy="33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方程式" r:id="rId8" imgW="3479800" imgH="228600" progId="Equation.3">
                  <p:embed/>
                </p:oleObj>
              </mc:Choice>
              <mc:Fallback>
                <p:oleObj name="方程式" r:id="rId8" imgW="347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321" y="5254623"/>
                        <a:ext cx="5081588" cy="3362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201800"/>
              </p:ext>
            </p:extLst>
          </p:nvPr>
        </p:nvGraphicFramePr>
        <p:xfrm>
          <a:off x="2966858" y="5766438"/>
          <a:ext cx="4942350" cy="109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r:id="rId10" imgW="4140200" imgH="914400" progId="Equation.3">
                  <p:embed/>
                </p:oleObj>
              </mc:Choice>
              <mc:Fallback>
                <p:oleObj r:id="rId10" imgW="41402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6858" y="5766438"/>
                        <a:ext cx="4942350" cy="10915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328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2552701" y="666750"/>
            <a:ext cx="7935913" cy="808038"/>
          </a:xfrm>
        </p:spPr>
        <p:txBody>
          <a:bodyPr/>
          <a:lstStyle/>
          <a:p>
            <a:r>
              <a:rPr lang="en-US" altLang="zh-TW" dirty="0" smtClean="0"/>
              <a:t>Natural Examples of </a:t>
            </a:r>
            <a:r>
              <a:rPr lang="en-US" altLang="zh-TW" dirty="0" err="1" smtClean="0"/>
              <a:t>Voronoi</a:t>
            </a:r>
            <a:r>
              <a:rPr lang="en-US" altLang="zh-TW" dirty="0" smtClean="0"/>
              <a:t> Diagrams (1/2)</a:t>
            </a:r>
            <a:endParaRPr lang="zh-TW" altLang="en-US" dirty="0" smtClean="0"/>
          </a:p>
        </p:txBody>
      </p:sp>
      <p:sp>
        <p:nvSpPr>
          <p:cNvPr id="1638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16389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4648200" y="6248400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1400" b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16391" name="Picture 2" descr="榴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3" y="2417430"/>
            <a:ext cx="3236541" cy="317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4" descr="D:\users\jang\books\dcpr\example\cleve\saltflat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420938"/>
            <a:ext cx="4596342" cy="316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70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Characteristics of KNNC</a:t>
            </a:r>
            <a:endParaRPr lang="zh-TW" altLang="en-US" smtClean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dirty="0" smtClean="0"/>
              <a:t>Strengths of KNNC</a:t>
            </a:r>
          </a:p>
          <a:p>
            <a:pPr lvl="1"/>
            <a:r>
              <a:rPr lang="en-US" altLang="zh-TW" dirty="0" smtClean="0"/>
              <a:t>Intuitive</a:t>
            </a:r>
          </a:p>
          <a:p>
            <a:pPr lvl="1"/>
            <a:r>
              <a:rPr lang="en-US" altLang="zh-TW" dirty="0" smtClean="0"/>
              <a:t>No computation for model construction</a:t>
            </a:r>
          </a:p>
          <a:p>
            <a:pPr>
              <a:buFontTx/>
              <a:buChar char="•"/>
            </a:pPr>
            <a:r>
              <a:rPr lang="en-US" altLang="zh-TW" dirty="0" smtClean="0"/>
              <a:t>Weakness of KNNC</a:t>
            </a:r>
          </a:p>
          <a:p>
            <a:pPr lvl="1"/>
            <a:r>
              <a:rPr lang="en-US" altLang="zh-TW" dirty="0" smtClean="0"/>
              <a:t>Massive computation required when dataset is big</a:t>
            </a:r>
          </a:p>
          <a:p>
            <a:pPr lvl="1"/>
            <a:r>
              <a:rPr lang="en-US" altLang="zh-TW" dirty="0" smtClean="0"/>
              <a:t>No straightforward way</a:t>
            </a:r>
          </a:p>
          <a:p>
            <a:pPr lvl="2"/>
            <a:r>
              <a:rPr lang="en-US" altLang="zh-TW" dirty="0" smtClean="0"/>
              <a:t>To determine the value of K</a:t>
            </a:r>
          </a:p>
          <a:p>
            <a:pPr lvl="2"/>
            <a:r>
              <a:rPr lang="en-US" altLang="zh-TW" dirty="0" smtClean="0"/>
              <a:t>To rescale the dataset along each dimension</a:t>
            </a:r>
          </a:p>
        </p:txBody>
      </p:sp>
      <p:sp>
        <p:nvSpPr>
          <p:cNvPr id="12293" name="頁尾版面配置區 4"/>
          <p:cNvSpPr>
            <a:spLocks noGrp="1"/>
          </p:cNvSpPr>
          <p:nvPr>
            <p:ph type="ftr" sz="quarter" idx="4294967295"/>
          </p:nvPr>
        </p:nvSpPr>
        <p:spPr>
          <a:xfrm>
            <a:off x="4648200" y="6248400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1400" b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7" name="圓角矩形圖說文字 6"/>
          <p:cNvSpPr/>
          <p:nvPr/>
        </p:nvSpPr>
        <p:spPr>
          <a:xfrm>
            <a:off x="5015880" y="1844502"/>
            <a:ext cx="649288" cy="360362"/>
          </a:xfrm>
          <a:prstGeom prst="wedgeRoundRectCallout">
            <a:avLst>
              <a:gd name="adj1" fmla="val -51646"/>
              <a:gd name="adj2" fmla="val -910"/>
              <a:gd name="adj3" fmla="val 1666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1200" dirty="0">
                <a:solidFill>
                  <a:prstClr val="black"/>
                </a:solidFill>
              </a:rPr>
              <a:t>Quiz</a:t>
            </a:r>
            <a:r>
              <a:rPr lang="en-US" altLang="zh-TW" sz="1200" dirty="0">
                <a:solidFill>
                  <a:prstClr val="black"/>
                </a:solidFill>
                <a:sym typeface="Wingdings" panose="05000000000000000000" pitchFamily="2" charset="2"/>
              </a:rPr>
              <a:t>!</a:t>
            </a:r>
            <a:endParaRPr lang="zh-TW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8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Rectangle 3"/>
          <p:cNvSpPr>
            <a:spLocks noGrp="1" noChangeArrowheads="1"/>
          </p:cNvSpPr>
          <p:nvPr>
            <p:ph sz="quarter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Z normalization </a:t>
            </a:r>
            <a:r>
              <a:rPr lang="en-US" altLang="zh-TW" dirty="0" smtClean="0"/>
              <a:t>or</a:t>
            </a:r>
            <a:r>
              <a:rPr lang="en-US" altLang="zh-TW" dirty="0" smtClean="0">
                <a:solidFill>
                  <a:srgbClr val="FF0000"/>
                </a:solidFill>
              </a:rPr>
              <a:t> z score</a:t>
            </a:r>
          </a:p>
          <a:p>
            <a:pPr lvl="1"/>
            <a:r>
              <a:rPr lang="en-US" altLang="zh-TW" dirty="0" smtClean="0"/>
              <a:t>To have zero mean and unit variance along each feature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Min-max normalization</a:t>
            </a:r>
          </a:p>
          <a:p>
            <a:pPr lvl="1"/>
            <a:r>
              <a:rPr lang="en-US" altLang="zh-TW" dirty="0" smtClean="0"/>
              <a:t>To have a specific range, such as [0, 1], along each feature</a:t>
            </a:r>
          </a:p>
        </p:txBody>
      </p:sp>
      <p:sp>
        <p:nvSpPr>
          <p:cNvPr id="13315" name="頁尾版面配置區 4"/>
          <p:cNvSpPr>
            <a:spLocks noGrp="1"/>
          </p:cNvSpPr>
          <p:nvPr>
            <p:ph type="ftr" sz="quarter" idx="16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1400" b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Preprocessing of Feature Normalization</a:t>
            </a:r>
          </a:p>
        </p:txBody>
      </p:sp>
      <p:sp>
        <p:nvSpPr>
          <p:cNvPr id="7" name="圓角矩形圖說文字 6"/>
          <p:cNvSpPr/>
          <p:nvPr/>
        </p:nvSpPr>
        <p:spPr>
          <a:xfrm>
            <a:off x="9479160" y="3140969"/>
            <a:ext cx="649288" cy="360363"/>
          </a:xfrm>
          <a:prstGeom prst="wedgeRoundRectCallout">
            <a:avLst>
              <a:gd name="adj1" fmla="val -77549"/>
              <a:gd name="adj2" fmla="val 64912"/>
              <a:gd name="adj3" fmla="val 1666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1200" dirty="0">
                <a:solidFill>
                  <a:prstClr val="black"/>
                </a:solidFill>
              </a:rPr>
              <a:t>Quiz</a:t>
            </a:r>
            <a:r>
              <a:rPr lang="en-US" altLang="zh-TW" sz="1200" dirty="0">
                <a:solidFill>
                  <a:prstClr val="black"/>
                </a:solidFill>
                <a:sym typeface="Wingdings" panose="05000000000000000000" pitchFamily="2" charset="2"/>
              </a:rPr>
              <a:t>!</a:t>
            </a:r>
            <a:endParaRPr lang="zh-TW" alt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/>
          </p:nvPr>
        </p:nvGraphicFramePr>
        <p:xfrm>
          <a:off x="2614613" y="3716338"/>
          <a:ext cx="6661150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方程式" r:id="rId4" imgW="4343400" imgH="1295280" progId="Equation.3">
                  <p:embed/>
                </p:oleObj>
              </mc:Choice>
              <mc:Fallback>
                <p:oleObj name="方程式" r:id="rId4" imgW="4343400" imgH="1295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4613" y="3716338"/>
                        <a:ext cx="6661150" cy="198755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500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Rectangle 3"/>
          <p:cNvSpPr>
            <a:spLocks noGrp="1" noChangeArrowheads="1"/>
          </p:cNvSpPr>
          <p:nvPr>
            <p:ph sz="quarter" idx="1"/>
          </p:nvPr>
        </p:nvSpPr>
        <p:spPr>
          <a:noFill/>
        </p:spPr>
        <p:txBody>
          <a:bodyPr/>
          <a:lstStyle/>
          <a:p>
            <a:pPr marL="0" indent="0"/>
            <a:r>
              <a:rPr lang="en-US" altLang="zh-TW" dirty="0" smtClean="0"/>
              <a:t>Many variants of KNNC:</a:t>
            </a:r>
          </a:p>
          <a:p>
            <a:pPr lvl="1"/>
            <a:r>
              <a:rPr lang="en-US" altLang="zh-TW" dirty="0" smtClean="0"/>
              <a:t>Nearest prototype classification</a:t>
            </a:r>
          </a:p>
          <a:p>
            <a:pPr lvl="2"/>
            <a:r>
              <a:rPr lang="en-US" altLang="zh-TW" dirty="0" smtClean="0"/>
              <a:t>Single prototype for each class </a:t>
            </a:r>
            <a:r>
              <a:rPr lang="en-US" altLang="zh-TW" dirty="0" smtClean="0">
                <a:sym typeface="Wingdings" panose="05000000000000000000" pitchFamily="2" charset="2"/>
              </a:rPr>
              <a:t> Use “mean” or “average”</a:t>
            </a:r>
          </a:p>
          <a:p>
            <a:pPr lvl="2"/>
            <a:r>
              <a:rPr lang="en-US" altLang="zh-TW" dirty="0" smtClean="0">
                <a:sym typeface="Wingdings" panose="05000000000000000000" pitchFamily="2" charset="2"/>
              </a:rPr>
              <a:t>Several prototypes for each class  Use “k-means clustering”</a:t>
            </a:r>
          </a:p>
          <a:p>
            <a:pPr lvl="1"/>
            <a:r>
              <a:rPr lang="en-US" altLang="zh-TW" dirty="0" smtClean="0"/>
              <a:t>Distance-weighted </a:t>
            </a:r>
            <a:r>
              <a:rPr lang="en-US" altLang="zh-TW" dirty="0"/>
              <a:t>votes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Edited nearest neighbor classification</a:t>
            </a:r>
          </a:p>
          <a:p>
            <a:pPr lvl="1"/>
            <a:r>
              <a:rPr lang="en-US" altLang="zh-TW" dirty="0" err="1" smtClean="0"/>
              <a:t>k+k-nearest</a:t>
            </a:r>
            <a:r>
              <a:rPr lang="en-US" altLang="zh-TW" dirty="0" smtClean="0"/>
              <a:t> neighbor</a:t>
            </a:r>
          </a:p>
        </p:txBody>
      </p:sp>
      <p:sp>
        <p:nvSpPr>
          <p:cNvPr id="13315" name="頁尾版面配置區 4"/>
          <p:cNvSpPr>
            <a:spLocks noGrp="1"/>
          </p:cNvSpPr>
          <p:nvPr>
            <p:ph type="ftr" sz="quarter" idx="16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1400" b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Variants for KNNC</a:t>
            </a:r>
          </a:p>
        </p:txBody>
      </p:sp>
      <p:sp>
        <p:nvSpPr>
          <p:cNvPr id="7" name="圓角矩形圖說文字 6"/>
          <p:cNvSpPr/>
          <p:nvPr/>
        </p:nvSpPr>
        <p:spPr>
          <a:xfrm>
            <a:off x="6528048" y="1916510"/>
            <a:ext cx="649288" cy="360363"/>
          </a:xfrm>
          <a:prstGeom prst="wedgeRoundRectCallout">
            <a:avLst>
              <a:gd name="adj1" fmla="val -87876"/>
              <a:gd name="adj2" fmla="val 66603"/>
              <a:gd name="adj3" fmla="val 1666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1200" dirty="0">
                <a:solidFill>
                  <a:prstClr val="black"/>
                </a:solidFill>
              </a:rPr>
              <a:t>Quiz</a:t>
            </a:r>
            <a:r>
              <a:rPr lang="en-US" altLang="zh-TW" sz="1200" dirty="0">
                <a:solidFill>
                  <a:prstClr val="black"/>
                </a:solidFill>
                <a:sym typeface="Wingdings" panose="05000000000000000000" pitchFamily="2" charset="2"/>
              </a:rPr>
              <a:t>!</a:t>
            </a:r>
            <a:endParaRPr lang="zh-TW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9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2020</Words>
  <Application>Microsoft Office PowerPoint</Application>
  <PresentationFormat>寬螢幕</PresentationFormat>
  <Paragraphs>427</Paragraphs>
  <Slides>50</Slides>
  <Notes>23</Notes>
  <HiddenSlides>2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50</vt:i4>
      </vt:variant>
    </vt:vector>
  </HeadingPairs>
  <TitlesOfParts>
    <vt:vector size="61" baseType="lpstr">
      <vt:lpstr>新細明體</vt:lpstr>
      <vt:lpstr>標楷體</vt:lpstr>
      <vt:lpstr>Arial</vt:lpstr>
      <vt:lpstr>Calibri</vt:lpstr>
      <vt:lpstr>Symbol</vt:lpstr>
      <vt:lpstr>Times New Roman</vt:lpstr>
      <vt:lpstr>Wingdings</vt:lpstr>
      <vt:lpstr>Wingdings 2</vt:lpstr>
      <vt:lpstr>壁窗</vt:lpstr>
      <vt:lpstr>方程式</vt:lpstr>
      <vt:lpstr>Microsoft 方程式編輯器 3.0</vt:lpstr>
      <vt:lpstr>K-Nearest Neighbor Classifiers (KNNC)</vt:lpstr>
      <vt:lpstr> Concept of KNNC</vt:lpstr>
      <vt:lpstr>Flowchart for KNNC</vt:lpstr>
      <vt:lpstr>Decision Boundary for 1NNC</vt:lpstr>
      <vt:lpstr>Demos by Cleve Moler</vt:lpstr>
      <vt:lpstr>Natural Examples of Voronoi Diagrams (1/2)</vt:lpstr>
      <vt:lpstr>Characteristics of KNNC</vt:lpstr>
      <vt:lpstr>Preprocessing of Feature Normalization</vt:lpstr>
      <vt:lpstr>Variants for KNNC</vt:lpstr>
      <vt:lpstr>1NNC Decision Boundaries</vt:lpstr>
      <vt:lpstr>1NNC Distance/Posterior as Surfaces and Contours</vt:lpstr>
      <vt:lpstr>Using Prototypes in KNNC</vt:lpstr>
      <vt:lpstr>Decision Boundaries of Different Classifiers</vt:lpstr>
      <vt:lpstr>Maximum Likelihood Estimate</vt:lpstr>
      <vt:lpstr>Intro. to Maximum Likelihood Estimate</vt:lpstr>
      <vt:lpstr>What Are Statistical Models?</vt:lpstr>
      <vt:lpstr>More about Models</vt:lpstr>
      <vt:lpstr>Basic Steps in MLE</vt:lpstr>
      <vt:lpstr>Probability Functions for Discrete Variables</vt:lpstr>
      <vt:lpstr>Inequality of Arithmetic and Geometric Means</vt:lpstr>
      <vt:lpstr>How to Prove AM-GM Inequality?</vt:lpstr>
      <vt:lpstr>Proof by Induction</vt:lpstr>
      <vt:lpstr>Probability Functions for Discrete Variables</vt:lpstr>
      <vt:lpstr>MLE for PDF of Continuous Variables of 1D</vt:lpstr>
      <vt:lpstr>MLE for PDF of Continuous Variables of ND</vt:lpstr>
      <vt:lpstr>Q &amp; A</vt:lpstr>
      <vt:lpstr>Quadratic Classifiers (QC)</vt:lpstr>
      <vt:lpstr>Review: PDF Modeling</vt:lpstr>
      <vt:lpstr>PDF Modeling for Classification</vt:lpstr>
      <vt:lpstr>1D Gaussian PDF Modeling</vt:lpstr>
      <vt:lpstr>D-dim. Gaussian PDF Modeling</vt:lpstr>
      <vt:lpstr>2D Gaussian PDF</vt:lpstr>
      <vt:lpstr>Training and Test Stages of QC</vt:lpstr>
      <vt:lpstr>Characteristics of QC</vt:lpstr>
      <vt:lpstr>QC on Gender Dataset (1/2)</vt:lpstr>
      <vt:lpstr>QC on Gender Dataset (2/2)</vt:lpstr>
      <vt:lpstr>QC on Iris Dataset (1/2)</vt:lpstr>
      <vt:lpstr>QC on Iris Dataset (2/2)</vt:lpstr>
      <vt:lpstr>Strength and Weakness of QC</vt:lpstr>
      <vt:lpstr>Modified Versions of QC</vt:lpstr>
      <vt:lpstr>Naive Bayes Classifiers (NBC)</vt:lpstr>
      <vt:lpstr>Assumptions &amp; Characteristics</vt:lpstr>
      <vt:lpstr>Training and Test Stages of NBC</vt:lpstr>
      <vt:lpstr>NBC for Gender Dataset (1/2)</vt:lpstr>
      <vt:lpstr>NBC for Gender Dataset (2/2)</vt:lpstr>
      <vt:lpstr>NBC for Iris Dataset (1/2)</vt:lpstr>
      <vt:lpstr>NBC for Iris Dataset (2/2)</vt:lpstr>
      <vt:lpstr>Strength and Weakness of NBC</vt:lpstr>
      <vt:lpstr>Quiz</vt:lpstr>
      <vt:lpstr>Quiz</vt:lpstr>
    </vt:vector>
  </TitlesOfParts>
  <Company>ntou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K-Nearest Neighbor Classifiers (KNNC)</dc:title>
  <dc:creator>USER</dc:creator>
  <cp:lastModifiedBy>USER</cp:lastModifiedBy>
  <cp:revision>5</cp:revision>
  <dcterms:created xsi:type="dcterms:W3CDTF">2018-10-14T19:30:28Z</dcterms:created>
  <dcterms:modified xsi:type="dcterms:W3CDTF">2018-10-14T20:10:28Z</dcterms:modified>
</cp:coreProperties>
</file>